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52"/>
  </p:notesMasterIdLst>
  <p:sldIdLst>
    <p:sldId id="309" r:id="rId3"/>
    <p:sldId id="310" r:id="rId4"/>
    <p:sldId id="258" r:id="rId5"/>
    <p:sldId id="259" r:id="rId6"/>
    <p:sldId id="297" r:id="rId7"/>
    <p:sldId id="260" r:id="rId8"/>
    <p:sldId id="322" r:id="rId9"/>
    <p:sldId id="323" r:id="rId10"/>
    <p:sldId id="262" r:id="rId11"/>
    <p:sldId id="263" r:id="rId12"/>
    <p:sldId id="324" r:id="rId13"/>
    <p:sldId id="265" r:id="rId14"/>
    <p:sldId id="313" r:id="rId15"/>
    <p:sldId id="267" r:id="rId16"/>
    <p:sldId id="317" r:id="rId17"/>
    <p:sldId id="268" r:id="rId18"/>
    <p:sldId id="314" r:id="rId19"/>
    <p:sldId id="315" r:id="rId20"/>
    <p:sldId id="300" r:id="rId21"/>
    <p:sldId id="301" r:id="rId22"/>
    <p:sldId id="302" r:id="rId23"/>
    <p:sldId id="269" r:id="rId24"/>
    <p:sldId id="273" r:id="rId25"/>
    <p:sldId id="303" r:id="rId26"/>
    <p:sldId id="304" r:id="rId27"/>
    <p:sldId id="305" r:id="rId28"/>
    <p:sldId id="281" r:id="rId29"/>
    <p:sldId id="282" r:id="rId30"/>
    <p:sldId id="307" r:id="rId31"/>
    <p:sldId id="285" r:id="rId32"/>
    <p:sldId id="286" r:id="rId33"/>
    <p:sldId id="288" r:id="rId34"/>
    <p:sldId id="289" r:id="rId35"/>
    <p:sldId id="321" r:id="rId36"/>
    <p:sldId id="320" r:id="rId37"/>
    <p:sldId id="290" r:id="rId38"/>
    <p:sldId id="292" r:id="rId39"/>
    <p:sldId id="325" r:id="rId40"/>
    <p:sldId id="293" r:id="rId41"/>
    <p:sldId id="326" r:id="rId42"/>
    <p:sldId id="327" r:id="rId43"/>
    <p:sldId id="329" r:id="rId44"/>
    <p:sldId id="330" r:id="rId45"/>
    <p:sldId id="333" r:id="rId46"/>
    <p:sldId id="334" r:id="rId47"/>
    <p:sldId id="337" r:id="rId48"/>
    <p:sldId id="338" r:id="rId49"/>
    <p:sldId id="294" r:id="rId50"/>
    <p:sldId id="296" r:id="rId51"/>
  </p:sldIdLst>
  <p:sldSz cx="9144000" cy="6858000" type="screen4x3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8BBBD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Aprobado</c:v>
                </c:pt>
              </c:strCache>
            </c:strRef>
          </c:tx>
          <c:invertIfNegative val="0"/>
          <c:cat>
            <c:strRef>
              <c:f>Hoja1!$A$2:$A$12</c:f>
              <c:strCache>
                <c:ptCount val="11"/>
                <c:pt idx="0">
                  <c:v>ByG</c:v>
                </c:pt>
                <c:pt idx="1">
                  <c:v>GeH</c:v>
                </c:pt>
                <c:pt idx="2">
                  <c:v>LCL</c:v>
                </c:pt>
                <c:pt idx="3">
                  <c:v>MAT</c:v>
                </c:pt>
                <c:pt idx="4">
                  <c:v>ING</c:v>
                </c:pt>
                <c:pt idx="5">
                  <c:v>EF</c:v>
                </c:pt>
                <c:pt idx="6">
                  <c:v>EPVA</c:v>
                </c:pt>
                <c:pt idx="7">
                  <c:v>MUS</c:v>
                </c:pt>
                <c:pt idx="8">
                  <c:v>REL / VE</c:v>
                </c:pt>
                <c:pt idx="9">
                  <c:v>TAP</c:v>
                </c:pt>
                <c:pt idx="10">
                  <c:v>FR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95</c:v>
                </c:pt>
                <c:pt idx="1">
                  <c:v>95</c:v>
                </c:pt>
                <c:pt idx="2">
                  <c:v>80</c:v>
                </c:pt>
                <c:pt idx="3">
                  <c:v>87</c:v>
                </c:pt>
                <c:pt idx="4">
                  <c:v>85</c:v>
                </c:pt>
                <c:pt idx="5">
                  <c:v>100</c:v>
                </c:pt>
                <c:pt idx="6">
                  <c:v>100</c:v>
                </c:pt>
                <c:pt idx="7">
                  <c:v>94</c:v>
                </c:pt>
                <c:pt idx="8">
                  <c:v>99</c:v>
                </c:pt>
                <c:pt idx="9">
                  <c:v>100</c:v>
                </c:pt>
                <c:pt idx="10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69696"/>
        <c:axId val="213871232"/>
      </c:barChart>
      <c:catAx>
        <c:axId val="21386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871232"/>
        <c:crosses val="autoZero"/>
        <c:auto val="1"/>
        <c:lblAlgn val="ctr"/>
        <c:lblOffset val="100"/>
        <c:noMultiLvlLbl val="0"/>
      </c:catAx>
      <c:valAx>
        <c:axId val="21387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8275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36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qu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51805" y="2125266"/>
            <a:ext cx="8831461" cy="1339453"/>
          </a:xfrm>
          <a:prstGeom prst="rect">
            <a:avLst/>
          </a:prstGeom>
          <a:solidFill>
            <a:srgbClr val="85C92E"/>
          </a:solidFill>
        </p:spPr>
        <p:txBody>
          <a:bodyPr anchor="b"/>
          <a:lstStyle>
            <a:lvl1pPr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51805" y="3455789"/>
            <a:ext cx="8831461" cy="625078"/>
          </a:xfrm>
          <a:prstGeom prst="rect">
            <a:avLst/>
          </a:prstGeom>
          <a:solidFill>
            <a:srgbClr val="85C92E"/>
          </a:solidFill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80920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045596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 (2 column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367890" anchor="t"/>
          <a:lstStyle>
            <a:lvl1pPr marL="592819" indent="-369585">
              <a:spcBef>
                <a:spcPts val="2461"/>
              </a:spcBef>
              <a:defRPr sz="2500"/>
            </a:lvl1pPr>
            <a:lvl2pPr marL="905347" indent="-369585">
              <a:spcBef>
                <a:spcPts val="2461"/>
              </a:spcBef>
              <a:defRPr sz="2500"/>
            </a:lvl2pPr>
            <a:lvl3pPr marL="1217875" indent="-369585">
              <a:spcBef>
                <a:spcPts val="2461"/>
              </a:spcBef>
              <a:defRPr sz="2500"/>
            </a:lvl3pPr>
            <a:lvl4pPr marL="1530403" indent="-369585">
              <a:spcBef>
                <a:spcPts val="2461"/>
              </a:spcBef>
              <a:defRPr sz="2500"/>
            </a:lvl4pPr>
            <a:lvl5pPr marL="1842931" indent="-369585">
              <a:spcBef>
                <a:spcPts val="2461"/>
              </a:spcBef>
              <a:defRPr sz="2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68547820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7358063" cy="5072063"/>
          </a:xfrm>
          <a:prstGeom prst="rect">
            <a:avLst/>
          </a:prstGeom>
        </p:spPr>
        <p:txBody>
          <a:bodyPr/>
          <a:lstStyle>
            <a:lvl1pPr>
              <a:spcBef>
                <a:spcPts val="2953"/>
              </a:spcBef>
            </a:lvl1pPr>
            <a:lvl2pPr>
              <a:spcBef>
                <a:spcPts val="2953"/>
              </a:spcBef>
            </a:lvl2pPr>
            <a:lvl3pPr>
              <a:spcBef>
                <a:spcPts val="2953"/>
              </a:spcBef>
            </a:lvl3pPr>
            <a:lvl4pPr>
              <a:spcBef>
                <a:spcPts val="2953"/>
              </a:spcBef>
            </a:lvl4pPr>
            <a:lvl5pPr>
              <a:spcBef>
                <a:spcPts val="2953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49032347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 (alte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8340328" y="151805"/>
            <a:ext cx="732234" cy="6554391"/>
          </a:xfrm>
          <a:prstGeom prst="rect">
            <a:avLst/>
          </a:prstGeom>
          <a:solidFill>
            <a:srgbClr val="F29031">
              <a:alpha val="97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marL="0" marR="0" algn="ctr" defTabSz="410751" hangingPunct="1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solidFill>
                <a:srgbClr val="FFFFFF"/>
              </a:solidFill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7358063" cy="5072063"/>
          </a:xfrm>
          <a:prstGeom prst="rect">
            <a:avLst/>
          </a:prstGeom>
        </p:spPr>
        <p:txBody>
          <a:bodyPr/>
          <a:lstStyle>
            <a:lvl1pPr>
              <a:spcBef>
                <a:spcPts val="2953"/>
              </a:spcBef>
              <a:buClr>
                <a:srgbClr val="F29031"/>
              </a:buClr>
            </a:lvl1pPr>
            <a:lvl2pPr>
              <a:spcBef>
                <a:spcPts val="2953"/>
              </a:spcBef>
              <a:buClr>
                <a:srgbClr val="F29031"/>
              </a:buClr>
            </a:lvl2pPr>
            <a:lvl3pPr>
              <a:spcBef>
                <a:spcPts val="2953"/>
              </a:spcBef>
              <a:buClr>
                <a:srgbClr val="F29031"/>
              </a:buClr>
            </a:lvl3pPr>
            <a:lvl4pPr>
              <a:spcBef>
                <a:spcPts val="2953"/>
              </a:spcBef>
              <a:buClr>
                <a:srgbClr val="F29031"/>
              </a:buClr>
            </a:lvl4pPr>
            <a:lvl5pPr>
              <a:spcBef>
                <a:spcPts val="2953"/>
              </a:spcBef>
              <a:buClr>
                <a:srgbClr val="F29031"/>
              </a:buCl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0795564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1399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</p:spTree>
    <p:extLst>
      <p:ext uri="{BB962C8B-B14F-4D97-AF65-F5344CB8AC3E}">
        <p14:creationId xmlns:p14="http://schemas.microsoft.com/office/powerpoint/2010/main" val="39648275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51805" y="2759274"/>
            <a:ext cx="8831461" cy="1339453"/>
          </a:xfrm>
          <a:prstGeom prst="rect">
            <a:avLst/>
          </a:prstGeom>
          <a:solidFill>
            <a:srgbClr val="E4589C"/>
          </a:solidFill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</p:spTree>
    <p:extLst>
      <p:ext uri="{BB962C8B-B14F-4D97-AF65-F5344CB8AC3E}">
        <p14:creationId xmlns:p14="http://schemas.microsoft.com/office/powerpoint/2010/main" val="18028187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7215188" y="169664"/>
            <a:ext cx="1768078" cy="6527602"/>
            <a:chOff x="0" y="0"/>
            <a:chExt cx="2514600" cy="9283700"/>
          </a:xfrm>
        </p:grpSpPr>
        <p:sp>
          <p:nvSpPr>
            <p:cNvPr id="24" name="Shape 24"/>
            <p:cNvSpPr/>
            <p:nvPr/>
          </p:nvSpPr>
          <p:spPr>
            <a:xfrm>
              <a:off x="0" y="2489200"/>
              <a:ext cx="2514600" cy="6794500"/>
            </a:xfrm>
            <a:prstGeom prst="rect">
              <a:avLst/>
            </a:prstGeom>
            <a:solidFill>
              <a:srgbClr val="F2C100">
                <a:alpha val="85000"/>
              </a:srgbClr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300">
                  <a:solidFill>
                    <a:srgbClr val="FFFFFF"/>
                  </a:solidFill>
                </a:defRPr>
              </a:lvl1pPr>
            </a:lstStyle>
            <a:p>
              <a:pPr marL="0" marR="0" algn="ctr" defTabSz="410751" hangingPunct="1">
                <a:defRPr sz="1800">
                  <a:solidFill>
                    <a:srgbClr val="000000"/>
                  </a:solidFill>
                </a:defRPr>
              </a:pPr>
              <a:r>
                <a:rPr sz="3000">
                  <a:uFillTx/>
                  <a:latin typeface="Futura"/>
                  <a:cs typeface="Futura"/>
                  <a:sym typeface="Futura"/>
                </a:rPr>
                <a:t> </a:t>
              </a:r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0"/>
              <a:ext cx="2514600" cy="2501900"/>
            </a:xfrm>
            <a:prstGeom prst="rect">
              <a:avLst/>
            </a:prstGeom>
            <a:solidFill>
              <a:srgbClr val="5898CF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algn="ctr" defTabSz="410751" hangingPunct="1">
                <a:defRPr sz="4300">
                  <a:solidFill>
                    <a:srgbClr val="FFFFFF"/>
                  </a:solidFill>
                </a:defRPr>
              </a:pPr>
              <a:endParaRPr sz="4300">
                <a:solidFill>
                  <a:srgbClr val="FFFFFF"/>
                </a:solidFill>
                <a:uFillTx/>
                <a:latin typeface="Futura"/>
                <a:cs typeface="Futura"/>
                <a:sym typeface="Futura"/>
              </a:endParaRPr>
            </a:p>
          </p:txBody>
        </p:sp>
      </p:grp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60734" y="169664"/>
            <a:ext cx="7054453" cy="1759148"/>
          </a:xfrm>
          <a:prstGeom prst="rect">
            <a:avLst/>
          </a:prstGeom>
          <a:solidFill>
            <a:srgbClr val="85C92E"/>
          </a:solidFill>
        </p:spPr>
        <p:txBody>
          <a:bodyPr/>
          <a:lstStyle>
            <a:lvl1pPr algn="l"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Texto del título</a:t>
            </a:r>
          </a:p>
        </p:txBody>
      </p:sp>
    </p:spTree>
    <p:extLst>
      <p:ext uri="{BB962C8B-B14F-4D97-AF65-F5344CB8AC3E}">
        <p14:creationId xmlns:p14="http://schemas.microsoft.com/office/powerpoint/2010/main" val="17623803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46484" y="1393031"/>
            <a:ext cx="4125516" cy="1919883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85C92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C92E"/>
                </a:solidFill>
              </a:rPr>
              <a:t>Texto del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46484" y="3402211"/>
            <a:ext cx="4125516" cy="2053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5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5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5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5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1245985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qu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" name="Rounded Rectangle"/>
          <p:cNvSpPr/>
          <p:nvPr/>
        </p:nvSpPr>
        <p:spPr>
          <a:xfrm>
            <a:off x="65087" y="69850"/>
            <a:ext cx="9013826" cy="6691313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" name="Rectangle"/>
          <p:cNvSpPr/>
          <p:nvPr/>
        </p:nvSpPr>
        <p:spPr>
          <a:xfrm>
            <a:off x="63500" y="1449387"/>
            <a:ext cx="9020175" cy="1527176"/>
          </a:xfrm>
          <a:prstGeom prst="rect">
            <a:avLst/>
          </a:prstGeom>
          <a:solidFill>
            <a:srgbClr val="D34817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Rectangle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E6B1AB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" name="Rectangle"/>
          <p:cNvSpPr/>
          <p:nvPr/>
        </p:nvSpPr>
        <p:spPr>
          <a:xfrm>
            <a:off x="63500" y="2976562"/>
            <a:ext cx="9020175" cy="111126"/>
          </a:xfrm>
          <a:prstGeom prst="rect">
            <a:avLst/>
          </a:prstGeom>
          <a:solidFill>
            <a:srgbClr val="918485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892969" y="1607344"/>
            <a:ext cx="3545086" cy="4679156"/>
          </a:xfrm>
          <a:prstGeom prst="rect">
            <a:avLst/>
          </a:prstGeom>
        </p:spPr>
        <p:txBody>
          <a:bodyPr/>
          <a:lstStyle>
            <a:lvl1pPr marL="592819" indent="-369585">
              <a:spcBef>
                <a:spcPts val="2461"/>
              </a:spcBef>
              <a:defRPr sz="2500"/>
            </a:lvl1pPr>
            <a:lvl2pPr marL="905347" indent="-369585">
              <a:spcBef>
                <a:spcPts val="2461"/>
              </a:spcBef>
              <a:defRPr sz="2500"/>
            </a:lvl2pPr>
            <a:lvl3pPr marL="1217875" indent="-369585">
              <a:spcBef>
                <a:spcPts val="2461"/>
              </a:spcBef>
              <a:defRPr sz="2500"/>
            </a:lvl3pPr>
            <a:lvl4pPr marL="1530403" indent="-369585">
              <a:spcBef>
                <a:spcPts val="2461"/>
              </a:spcBef>
              <a:defRPr sz="2500"/>
            </a:lvl4pPr>
            <a:lvl5pPr marL="1842931" indent="-369585">
              <a:spcBef>
                <a:spcPts val="2461"/>
              </a:spcBef>
              <a:defRPr sz="2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0608748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 (izquier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92969" y="1607344"/>
            <a:ext cx="3545086" cy="4679156"/>
          </a:xfrm>
          <a:prstGeom prst="rect">
            <a:avLst/>
          </a:prstGeom>
        </p:spPr>
        <p:txBody>
          <a:bodyPr/>
          <a:lstStyle>
            <a:lvl1pPr marL="592819" indent="-369585">
              <a:spcBef>
                <a:spcPts val="2461"/>
              </a:spcBef>
              <a:defRPr sz="2500"/>
            </a:lvl1pPr>
            <a:lvl2pPr marL="905347" indent="-369585">
              <a:spcBef>
                <a:spcPts val="2461"/>
              </a:spcBef>
              <a:defRPr sz="2500"/>
            </a:lvl2pPr>
            <a:lvl3pPr marL="1217875" indent="-369585">
              <a:spcBef>
                <a:spcPts val="2461"/>
              </a:spcBef>
              <a:defRPr sz="2500"/>
            </a:lvl3pPr>
            <a:lvl4pPr marL="1530403" indent="-369585">
              <a:spcBef>
                <a:spcPts val="2461"/>
              </a:spcBef>
              <a:defRPr sz="2500"/>
            </a:lvl4pPr>
            <a:lvl5pPr marL="1842931" indent="-369585">
              <a:spcBef>
                <a:spcPts val="2461"/>
              </a:spcBef>
              <a:defRPr sz="2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260930629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 (derec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464969" y="1607344"/>
            <a:ext cx="2786063" cy="4679156"/>
          </a:xfrm>
          <a:prstGeom prst="rect">
            <a:avLst/>
          </a:prstGeom>
        </p:spPr>
        <p:txBody>
          <a:bodyPr/>
          <a:lstStyle>
            <a:lvl1pPr marL="592819" indent="-369585">
              <a:spcBef>
                <a:spcPts val="2461"/>
              </a:spcBef>
              <a:defRPr sz="2500"/>
            </a:lvl1pPr>
            <a:lvl2pPr marL="905347" indent="-369585">
              <a:spcBef>
                <a:spcPts val="2461"/>
              </a:spcBef>
              <a:defRPr sz="2500"/>
            </a:lvl2pPr>
            <a:lvl3pPr marL="1217875" indent="-369585">
              <a:spcBef>
                <a:spcPts val="2461"/>
              </a:spcBef>
              <a:defRPr sz="2500"/>
            </a:lvl3pPr>
            <a:lvl4pPr marL="1530403" indent="-369585">
              <a:spcBef>
                <a:spcPts val="2461"/>
              </a:spcBef>
              <a:defRPr sz="2500"/>
            </a:lvl4pPr>
            <a:lvl5pPr marL="1842931" indent="-369585">
              <a:spcBef>
                <a:spcPts val="2461"/>
              </a:spcBef>
              <a:defRPr sz="2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71786257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43690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Equ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7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" y="66675"/>
            <a:ext cx="9017000" cy="669925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 rot="10800000" flipH="1">
            <a:off x="69850" y="2376487"/>
            <a:ext cx="9013825" cy="92076"/>
          </a:xfrm>
          <a:prstGeom prst="rect">
            <a:avLst/>
          </a:prstGeom>
          <a:solidFill>
            <a:srgbClr val="D34817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" name="Rectangle"/>
          <p:cNvSpPr/>
          <p:nvPr/>
        </p:nvSpPr>
        <p:spPr>
          <a:xfrm>
            <a:off x="69850" y="2341562"/>
            <a:ext cx="9013825" cy="46038"/>
          </a:xfrm>
          <a:prstGeom prst="rect">
            <a:avLst/>
          </a:prstGeom>
          <a:solidFill>
            <a:srgbClr val="E6B1AB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" name="Rectangle"/>
          <p:cNvSpPr/>
          <p:nvPr/>
        </p:nvSpPr>
        <p:spPr>
          <a:xfrm>
            <a:off x="68262" y="2468562"/>
            <a:ext cx="9015413" cy="46038"/>
          </a:xfrm>
          <a:prstGeom prst="rect">
            <a:avLst/>
          </a:prstGeom>
          <a:solidFill>
            <a:srgbClr val="918485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69416" y="6329362"/>
            <a:ext cx="210468" cy="215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Equ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Equ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"/>
          <p:cNvSpPr/>
          <p:nvPr/>
        </p:nvSpPr>
        <p:spPr>
          <a:xfrm rot="10800000" flipH="1">
            <a:off x="68262" y="4683125"/>
            <a:ext cx="9007476" cy="92075"/>
          </a:xfrm>
          <a:prstGeom prst="rect">
            <a:avLst/>
          </a:prstGeom>
          <a:solidFill>
            <a:srgbClr val="D34817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2" name="Rectangle"/>
          <p:cNvSpPr/>
          <p:nvPr/>
        </p:nvSpPr>
        <p:spPr>
          <a:xfrm>
            <a:off x="68262" y="4649787"/>
            <a:ext cx="9007476" cy="46038"/>
          </a:xfrm>
          <a:prstGeom prst="rect">
            <a:avLst/>
          </a:prstGeom>
          <a:solidFill>
            <a:srgbClr val="E6B1AB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" name="Rectangle"/>
          <p:cNvSpPr/>
          <p:nvPr/>
        </p:nvSpPr>
        <p:spPr>
          <a:xfrm>
            <a:off x="68262" y="4773612"/>
            <a:ext cx="9007476" cy="47626"/>
          </a:xfrm>
          <a:prstGeom prst="rect">
            <a:avLst/>
          </a:prstGeom>
          <a:solidFill>
            <a:srgbClr val="918485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69416" y="6329362"/>
            <a:ext cx="210468" cy="215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Equ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90966" y="6373812"/>
            <a:ext cx="210468" cy="215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574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0784" y="0"/>
            <a:ext cx="913924" cy="6858000"/>
          </a:xfrm>
          <a:custGeom>
            <a:avLst/>
            <a:gdLst/>
            <a:ahLst/>
            <a:cxnLst/>
            <a:rect l="l" t="t" r="r" b="b"/>
            <a:pathLst>
              <a:path w="1219834" h="6858000">
                <a:moveTo>
                  <a:pt x="0" y="0"/>
                </a:moveTo>
                <a:lnTo>
                  <a:pt x="1219327" y="6858000"/>
                </a:lnTo>
              </a:path>
            </a:pathLst>
          </a:custGeom>
          <a:ln w="935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62958" y="3681362"/>
            <a:ext cx="356911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38"/>
                </a:lnTo>
              </a:path>
            </a:pathLst>
          </a:custGeom>
          <a:ln w="935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0055" y="0"/>
            <a:ext cx="2284515" cy="6858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878648" y="0"/>
            <a:ext cx="2253649" cy="6858000"/>
          </a:xfrm>
          <a:custGeom>
            <a:avLst/>
            <a:gdLst/>
            <a:ahLst/>
            <a:cxnLst/>
            <a:rect l="l" t="t" r="r" b="b"/>
            <a:pathLst>
              <a:path w="3007995" h="6858000">
                <a:moveTo>
                  <a:pt x="3007436" y="0"/>
                </a:moveTo>
                <a:lnTo>
                  <a:pt x="2042830" y="0"/>
                </a:lnTo>
                <a:lnTo>
                  <a:pt x="0" y="6857644"/>
                </a:lnTo>
                <a:lnTo>
                  <a:pt x="3007436" y="6857644"/>
                </a:lnTo>
                <a:lnTo>
                  <a:pt x="3007436" y="0"/>
                </a:lnTo>
                <a:close/>
              </a:path>
            </a:pathLst>
          </a:custGeom>
          <a:solidFill>
            <a:srgbClr val="8FC12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6165" y="0"/>
            <a:ext cx="1968405" cy="68580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95946" y="0"/>
            <a:ext cx="1938224" cy="6858000"/>
          </a:xfrm>
          <a:custGeom>
            <a:avLst/>
            <a:gdLst/>
            <a:ahLst/>
            <a:cxnLst/>
            <a:rect l="l" t="t" r="r" b="b"/>
            <a:pathLst>
              <a:path w="2586990" h="6858000">
                <a:moveTo>
                  <a:pt x="2586814" y="0"/>
                </a:moveTo>
                <a:lnTo>
                  <a:pt x="0" y="0"/>
                </a:lnTo>
                <a:lnTo>
                  <a:pt x="1207644" y="6857644"/>
                </a:lnTo>
                <a:lnTo>
                  <a:pt x="2586814" y="6857644"/>
                </a:lnTo>
                <a:lnTo>
                  <a:pt x="2586814" y="0"/>
                </a:lnTo>
                <a:close/>
              </a:path>
            </a:pathLst>
          </a:custGeom>
          <a:solidFill>
            <a:srgbClr val="8FC1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3682" y="3035515"/>
            <a:ext cx="2470887" cy="382248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692266" y="3048114"/>
            <a:ext cx="2442523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97" y="0"/>
                </a:moveTo>
                <a:lnTo>
                  <a:pt x="0" y="3809885"/>
                </a:lnTo>
                <a:lnTo>
                  <a:pt x="3259797" y="3809885"/>
                </a:lnTo>
                <a:lnTo>
                  <a:pt x="3259797" y="0"/>
                </a:lnTo>
                <a:close/>
              </a:path>
            </a:pathLst>
          </a:custGeom>
          <a:solidFill>
            <a:srgbClr val="539F2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4959" y="0"/>
            <a:ext cx="2169611" cy="685800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6995970" y="0"/>
            <a:ext cx="2136613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99" y="0"/>
                </a:moveTo>
                <a:lnTo>
                  <a:pt x="0" y="0"/>
                </a:lnTo>
                <a:lnTo>
                  <a:pt x="2467443" y="6857644"/>
                </a:lnTo>
                <a:lnTo>
                  <a:pt x="2851199" y="6857644"/>
                </a:lnTo>
                <a:lnTo>
                  <a:pt x="2851199" y="0"/>
                </a:lnTo>
                <a:close/>
              </a:path>
            </a:pathLst>
          </a:custGeom>
          <a:solidFill>
            <a:srgbClr val="3E771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36618" y="0"/>
            <a:ext cx="997951" cy="68580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65202" y="0"/>
            <a:ext cx="969368" cy="685800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8196502" y="0"/>
            <a:ext cx="935809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6" y="0"/>
                </a:moveTo>
                <a:lnTo>
                  <a:pt x="0" y="0"/>
                </a:lnTo>
                <a:lnTo>
                  <a:pt x="1107712" y="6857644"/>
                </a:lnTo>
                <a:lnTo>
                  <a:pt x="1248466" y="6857644"/>
                </a:lnTo>
                <a:lnTo>
                  <a:pt x="1248466" y="0"/>
                </a:lnTo>
                <a:close/>
              </a:path>
            </a:pathLst>
          </a:custGeom>
          <a:solidFill>
            <a:srgbClr val="8FC125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1742" y="3576943"/>
            <a:ext cx="1392828" cy="328105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7770335" y="3589567"/>
            <a:ext cx="1361609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281" y="0"/>
                </a:moveTo>
                <a:lnTo>
                  <a:pt x="0" y="3268078"/>
                </a:lnTo>
                <a:lnTo>
                  <a:pt x="1817281" y="3268078"/>
                </a:lnTo>
                <a:lnTo>
                  <a:pt x="1817281" y="0"/>
                </a:lnTo>
                <a:close/>
              </a:path>
            </a:pathLst>
          </a:custGeom>
          <a:solidFill>
            <a:srgbClr val="8FC1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94F0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221800" y="6331178"/>
            <a:ext cx="258084" cy="21544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2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21800" y="6331178"/>
            <a:ext cx="258084" cy="21544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9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541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 marL="588327" indent="-228600">
              <a:spcBef>
                <a:spcPts val="300"/>
              </a:spcBef>
              <a:buClr>
                <a:srgbClr val="9B2D1F"/>
              </a:buClr>
              <a:defRPr sz="2400"/>
            </a:lvl2pPr>
            <a:lvl3pPr marL="862964" indent="-228599">
              <a:spcBef>
                <a:spcPts val="300"/>
              </a:spcBef>
              <a:buClr>
                <a:srgbClr val="E6B1AB"/>
              </a:buClr>
              <a:defRPr sz="2000"/>
            </a:lvl3pPr>
            <a:lvl4pPr marL="1137602" indent="-228600">
              <a:spcBef>
                <a:spcPts val="300"/>
              </a:spcBef>
              <a:buClr>
                <a:srgbClr val="A28E6A"/>
              </a:buClr>
              <a:buSzPct val="80000"/>
              <a:defRPr sz="2000"/>
            </a:lvl4pPr>
            <a:lvl5pPr marL="1412239" indent="-228600">
              <a:spcBef>
                <a:spcPts val="300"/>
              </a:spcBef>
              <a:buClr>
                <a:srgbClr val="A28E6A"/>
              </a:buClr>
              <a:buSzPct val="100000"/>
              <a:buFont typeface="Perpetua"/>
              <a:buChar char="o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69416" y="6330950"/>
            <a:ext cx="210468" cy="215900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marL="0" marR="0" algn="ctr" defTabSz="584200"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Franklin Gothic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71" r:id="rId8"/>
    <p:sldLayoutId id="2147483672" r:id="rId9"/>
  </p:sldLayoutIdLst>
  <p:transition spd="med"/>
  <p:txStyles>
    <p:titleStyle>
      <a:lvl1pPr marL="40639" marR="4063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1pPr>
      <a:lvl2pPr marL="40639" marR="40639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2pPr>
      <a:lvl3pPr marL="40639" marR="40639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3pPr>
      <a:lvl4pPr marL="40639" marR="40639" indent="685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4pPr>
      <a:lvl5pPr marL="40639" marR="40639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5pPr>
      <a:lvl6pPr marL="40639" marR="40639" indent="1143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6pPr>
      <a:lvl7pPr marL="40639" marR="40639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7pPr>
      <a:lvl8pPr marL="40639" marR="40639" indent="1600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8pPr>
      <a:lvl9pPr marL="40639" marR="40639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>
            <a:solidFill>
              <a:srgbClr val="696464"/>
            </a:solidFill>
          </a:uFill>
          <a:latin typeface="+mj-lt"/>
          <a:ea typeface="+mj-ea"/>
          <a:cs typeface="+mj-cs"/>
          <a:sym typeface="Franklin Gothic Book"/>
        </a:defRPr>
      </a:lvl9pPr>
    </p:titleStyle>
    <p:bodyStyle>
      <a:lvl1pPr marL="313690" marR="40639" indent="-2730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1pPr>
      <a:lvl2pPr marL="607377" marR="40639" indent="-2476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2pPr>
      <a:lvl3pPr marL="931544" marR="40639" indent="-2971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3pPr>
      <a:lvl4pPr marL="1206182" marR="40639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4pPr>
      <a:lvl5pPr marL="1480819" marR="40639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5pPr>
      <a:lvl6pPr marL="1480819" marR="40639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6pPr>
      <a:lvl7pPr marL="1480819" marR="40639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7pPr>
      <a:lvl8pPr marL="1480819" marR="40639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8pPr>
      <a:lvl9pPr marL="1480819" marR="40639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34817"/>
        </a:buClr>
        <a:buSzPct val="85000"/>
        <a:buFontTx/>
        <a:buChar char="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Perpetu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51805" y="178594"/>
            <a:ext cx="8831461" cy="1339453"/>
          </a:xfrm>
          <a:prstGeom prst="rect">
            <a:avLst/>
          </a:prstGeom>
          <a:solidFill>
            <a:srgbClr val="8665E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607344"/>
            <a:ext cx="7358063" cy="467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925940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 spd="med"/>
  <p:txStyles>
    <p:titleStyle>
      <a:lvl1pPr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1pPr>
      <a:lvl2pPr indent="160729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2pPr>
      <a:lvl3pPr indent="321457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3pPr>
      <a:lvl4pPr indent="482186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4pPr>
      <a:lvl5pPr indent="642915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5pPr>
      <a:lvl6pPr indent="803643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6pPr>
      <a:lvl7pPr indent="964372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7pPr>
      <a:lvl8pPr indent="1125101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8pPr>
      <a:lvl9pPr indent="1285829" algn="ctr" defTabSz="410751">
        <a:defRPr sz="5600">
          <a:solidFill>
            <a:srgbClr val="FFFFFF"/>
          </a:solidFill>
          <a:latin typeface="+mn-lt"/>
          <a:ea typeface="+mn-ea"/>
          <a:cs typeface="+mn-cs"/>
          <a:sym typeface="Futura"/>
        </a:defRPr>
      </a:lvl9pPr>
    </p:titleStyle>
    <p:bodyStyle>
      <a:lvl1pPr marL="625284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1pPr>
      <a:lvl2pPr marL="937812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2pPr>
      <a:lvl3pPr marL="1250340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3pPr>
      <a:lvl4pPr marL="1562868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4pPr>
      <a:lvl5pPr marL="1875396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5pPr>
      <a:lvl6pPr marL="2125419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6pPr>
      <a:lvl7pPr marL="2375441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7pPr>
      <a:lvl8pPr marL="2625463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8pPr>
      <a:lvl9pPr marL="2875486" indent="-402050" defTabSz="410751">
        <a:spcBef>
          <a:spcPts val="1687"/>
        </a:spcBef>
        <a:buClr>
          <a:srgbClr val="8665E9"/>
        </a:buClr>
        <a:buSzPct val="100000"/>
        <a:buChar char="•"/>
        <a:defRPr sz="3000">
          <a:solidFill>
            <a:srgbClr val="868686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5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" name="Rectángulo redondeado"/>
          <p:cNvSpPr/>
          <p:nvPr/>
        </p:nvSpPr>
        <p:spPr>
          <a:xfrm>
            <a:off x="65087" y="69850"/>
            <a:ext cx="9013826" cy="6691313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" name="Rectángulo"/>
          <p:cNvSpPr/>
          <p:nvPr/>
        </p:nvSpPr>
        <p:spPr>
          <a:xfrm>
            <a:off x="63500" y="1449387"/>
            <a:ext cx="9020175" cy="1527176"/>
          </a:xfrm>
          <a:prstGeom prst="rect">
            <a:avLst/>
          </a:prstGeom>
          <a:solidFill>
            <a:srgbClr val="DD5E1C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" name="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ECBFB9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" name="Rectángulo"/>
          <p:cNvSpPr/>
          <p:nvPr/>
        </p:nvSpPr>
        <p:spPr>
          <a:xfrm>
            <a:off x="63500" y="2976562"/>
            <a:ext cx="9020175" cy="111126"/>
          </a:xfrm>
          <a:prstGeom prst="rect">
            <a:avLst/>
          </a:prstGeom>
          <a:solidFill>
            <a:srgbClr val="A29697"/>
          </a:solidFill>
          <a:ln w="19050" cap="sq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" name="I.E.S. Wenceslao Benítez"/>
          <p:cNvSpPr txBox="1"/>
          <p:nvPr/>
        </p:nvSpPr>
        <p:spPr>
          <a:xfrm>
            <a:off x="251618" y="1811337"/>
            <a:ext cx="8661401" cy="8636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AD3F29"/>
              </a:buClr>
              <a:buFont typeface="Verdana"/>
              <a:defRPr sz="4700" b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sp>
        <p:nvSpPr>
          <p:cNvPr id="90" name="BIENVENIDOS/AS"/>
          <p:cNvSpPr txBox="1"/>
          <p:nvPr/>
        </p:nvSpPr>
        <p:spPr>
          <a:xfrm>
            <a:off x="323056" y="260350"/>
            <a:ext cx="7213601" cy="863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008F00"/>
              </a:buClr>
              <a:buFont typeface="Verdana"/>
              <a:defRPr sz="4800" b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BIENVENIDOS/AS</a:t>
            </a:r>
          </a:p>
        </p:txBody>
      </p:sp>
      <p:pic>
        <p:nvPicPr>
          <p:cNvPr id="9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400" y="127000"/>
            <a:ext cx="965200" cy="12142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C.E.I.P Juan Díaz de Solís"/>
          <p:cNvSpPr txBox="1"/>
          <p:nvPr/>
        </p:nvSpPr>
        <p:spPr>
          <a:xfrm>
            <a:off x="241300" y="5324048"/>
            <a:ext cx="8661400" cy="84125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AD3F29"/>
              </a:buClr>
              <a:buFont typeface="Verdana"/>
              <a:defRPr sz="4800" b="1">
                <a:solidFill>
                  <a:srgbClr val="D95000"/>
                </a:solidFill>
                <a:uFill>
                  <a:solidFill>
                    <a:srgbClr val="D95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 smtClean="0">
                <a:solidFill>
                  <a:srgbClr val="002060"/>
                </a:solidFill>
              </a:rPr>
              <a:t>Tránsito escolar 2022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84" y="3352360"/>
            <a:ext cx="2055320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12662433_565163806974202_5680810864766050151_n.tiff" descr="12662433_565163806974202_5680810864766050151_n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7944" y="3399085"/>
            <a:ext cx="1447801" cy="1426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Resultado de imagen de ceip vicente tofiño san fernando cadi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81" y="3284984"/>
            <a:ext cx="1574151" cy="15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36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7" name="PROFESORADO"/>
          <p:cNvSpPr txBox="1"/>
          <p:nvPr/>
        </p:nvSpPr>
        <p:spPr>
          <a:xfrm>
            <a:off x="682749" y="1628800"/>
            <a:ext cx="459563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400" dirty="0"/>
              <a:t>PROFESORADO</a:t>
            </a:r>
          </a:p>
        </p:txBody>
      </p:sp>
      <p:sp>
        <p:nvSpPr>
          <p:cNvPr id="158" name="48"/>
          <p:cNvSpPr txBox="1"/>
          <p:nvPr/>
        </p:nvSpPr>
        <p:spPr>
          <a:xfrm>
            <a:off x="5860380" y="1356308"/>
            <a:ext cx="12319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6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dirty="0" smtClean="0"/>
              <a:t>60</a:t>
            </a:r>
            <a:endParaRPr dirty="0"/>
          </a:p>
        </p:txBody>
      </p:sp>
      <p:pic>
        <p:nvPicPr>
          <p:cNvPr id="15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ALUMNADO"/>
          <p:cNvSpPr txBox="1"/>
          <p:nvPr/>
        </p:nvSpPr>
        <p:spPr>
          <a:xfrm>
            <a:off x="413206" y="2577291"/>
            <a:ext cx="409035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400" dirty="0"/>
              <a:t>ALUMNADO</a:t>
            </a:r>
          </a:p>
        </p:txBody>
      </p:sp>
      <p:sp>
        <p:nvSpPr>
          <p:cNvPr id="162" name="I.E.S. Wenceslao Benítez"/>
          <p:cNvSpPr txBox="1"/>
          <p:nvPr/>
        </p:nvSpPr>
        <p:spPr>
          <a:xfrm>
            <a:off x="696118" y="438943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14" name="550"/>
          <p:cNvSpPr txBox="1"/>
          <p:nvPr/>
        </p:nvSpPr>
        <p:spPr>
          <a:xfrm>
            <a:off x="5220072" y="2167310"/>
            <a:ext cx="236508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6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8000" dirty="0" smtClean="0">
                <a:solidFill>
                  <a:srgbClr val="FFC000"/>
                </a:solidFill>
              </a:rPr>
              <a:t>698</a:t>
            </a:r>
            <a:endParaRPr sz="8000" dirty="0">
              <a:solidFill>
                <a:srgbClr val="FFC000"/>
              </a:solidFill>
            </a:endParaRPr>
          </a:p>
        </p:txBody>
      </p:sp>
      <p:sp>
        <p:nvSpPr>
          <p:cNvPr id="15" name="1º DE LA ESO 2018-19"/>
          <p:cNvSpPr txBox="1"/>
          <p:nvPr/>
        </p:nvSpPr>
        <p:spPr>
          <a:xfrm>
            <a:off x="683568" y="3657411"/>
            <a:ext cx="44069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buClr>
                <a:srgbClr val="D34817"/>
              </a:buClr>
              <a:buFont typeface="Comic Sans MS"/>
              <a:defRPr sz="24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400" dirty="0"/>
              <a:t>1º DE LA </a:t>
            </a:r>
            <a:r>
              <a:rPr sz="4400" dirty="0" smtClean="0"/>
              <a:t>ESO</a:t>
            </a:r>
            <a:endParaRPr sz="4400" u="sng" dirty="0"/>
          </a:p>
        </p:txBody>
      </p:sp>
      <p:sp>
        <p:nvSpPr>
          <p:cNvPr id="16" name="150"/>
          <p:cNvSpPr txBox="1"/>
          <p:nvPr/>
        </p:nvSpPr>
        <p:spPr>
          <a:xfrm>
            <a:off x="5508104" y="3429000"/>
            <a:ext cx="1714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6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smtClean="0"/>
              <a:t>1</a:t>
            </a:r>
            <a:r>
              <a:rPr lang="es-ES" dirty="0" smtClean="0"/>
              <a:t>41</a:t>
            </a:r>
            <a:endParaRPr dirty="0"/>
          </a:p>
        </p:txBody>
      </p:sp>
      <p:sp>
        <p:nvSpPr>
          <p:cNvPr id="17" name="1º DE LA ESO 2018-19"/>
          <p:cNvSpPr txBox="1"/>
          <p:nvPr/>
        </p:nvSpPr>
        <p:spPr>
          <a:xfrm>
            <a:off x="682749" y="4665523"/>
            <a:ext cx="229781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buClr>
                <a:srgbClr val="D34817"/>
              </a:buClr>
              <a:buFont typeface="Comic Sans MS"/>
              <a:defRPr sz="24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s-ES" sz="4400" dirty="0" smtClean="0"/>
              <a:t>P.A.S.</a:t>
            </a:r>
            <a:endParaRPr sz="4400" u="sng" dirty="0"/>
          </a:p>
        </p:txBody>
      </p:sp>
      <p:sp>
        <p:nvSpPr>
          <p:cNvPr id="18" name="150"/>
          <p:cNvSpPr txBox="1"/>
          <p:nvPr/>
        </p:nvSpPr>
        <p:spPr>
          <a:xfrm>
            <a:off x="5593804" y="4429755"/>
            <a:ext cx="1714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6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dirty="0"/>
              <a:t>9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58" grpId="2" animBg="1" advAuto="0"/>
      <p:bldP spid="161" grpId="3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7" name="PROFESORADO"/>
          <p:cNvSpPr txBox="1"/>
          <p:nvPr/>
        </p:nvSpPr>
        <p:spPr>
          <a:xfrm>
            <a:off x="682749" y="1628800"/>
            <a:ext cx="7576014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4400" dirty="0" smtClean="0"/>
              <a:t>CASI </a:t>
            </a:r>
            <a:r>
              <a:rPr lang="es-ES" sz="4400" dirty="0" smtClean="0">
                <a:solidFill>
                  <a:srgbClr val="FFC000"/>
                </a:solidFill>
              </a:rPr>
              <a:t>800</a:t>
            </a:r>
            <a:r>
              <a:rPr lang="es-ES" sz="4400" dirty="0" smtClean="0"/>
              <a:t> PERSONAS CONVIVEN DURANTE 6,5 HORAS CADA DÍA, EN EL MISMO EDIFICIO.</a:t>
            </a:r>
            <a:endParaRPr sz="4400" dirty="0"/>
          </a:p>
        </p:txBody>
      </p:sp>
      <p:pic>
        <p:nvPicPr>
          <p:cNvPr id="15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I.E.S. Wenceslao Benítez"/>
          <p:cNvSpPr txBox="1"/>
          <p:nvPr/>
        </p:nvSpPr>
        <p:spPr>
          <a:xfrm>
            <a:off x="696118" y="438943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" name="NUESTRO CENTRO POSEE UN TOTAL DE:"/>
          <p:cNvSpPr txBox="1"/>
          <p:nvPr/>
        </p:nvSpPr>
        <p:spPr>
          <a:xfrm>
            <a:off x="1056481" y="1560512"/>
            <a:ext cx="67945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NUESTRO CENTRO POSEE UN TOTAL DE:</a:t>
            </a:r>
          </a:p>
        </p:txBody>
      </p:sp>
      <p:sp>
        <p:nvSpPr>
          <p:cNvPr id="178" name="Clases"/>
          <p:cNvSpPr txBox="1"/>
          <p:nvPr/>
        </p:nvSpPr>
        <p:spPr>
          <a:xfrm>
            <a:off x="3009900" y="2518792"/>
            <a:ext cx="4546600" cy="83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Clases</a:t>
            </a:r>
            <a:endParaRPr dirty="0"/>
          </a:p>
        </p:txBody>
      </p:sp>
      <p:sp>
        <p:nvSpPr>
          <p:cNvPr id="179" name="21"/>
          <p:cNvSpPr txBox="1"/>
          <p:nvPr/>
        </p:nvSpPr>
        <p:spPr>
          <a:xfrm>
            <a:off x="2483768" y="2324100"/>
            <a:ext cx="1714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6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smtClean="0"/>
              <a:t>2</a:t>
            </a:r>
            <a:r>
              <a:rPr lang="es-ES" dirty="0" smtClean="0"/>
              <a:t>5</a:t>
            </a:r>
            <a:endParaRPr dirty="0"/>
          </a:p>
        </p:txBody>
      </p:sp>
      <p:sp>
        <p:nvSpPr>
          <p:cNvPr id="180" name="3…"/>
          <p:cNvSpPr txBox="1"/>
          <p:nvPr/>
        </p:nvSpPr>
        <p:spPr>
          <a:xfrm>
            <a:off x="7188200" y="3721100"/>
            <a:ext cx="1905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s-ES" dirty="0">
                <a:solidFill>
                  <a:srgbClr val="CE3B00"/>
                </a:solidFill>
                <a:uFill>
                  <a:solidFill>
                    <a:srgbClr val="CE3B00"/>
                  </a:solidFill>
                </a:uFill>
              </a:rPr>
              <a:t>2</a:t>
            </a:r>
            <a:r>
              <a:rPr dirty="0" smtClean="0"/>
              <a:t> </a:t>
            </a:r>
            <a:endParaRPr dirty="0"/>
          </a:p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2ºBach</a:t>
            </a:r>
          </a:p>
        </p:txBody>
      </p:sp>
      <p:sp>
        <p:nvSpPr>
          <p:cNvPr id="181" name="3…"/>
          <p:cNvSpPr txBox="1"/>
          <p:nvPr/>
        </p:nvSpPr>
        <p:spPr>
          <a:xfrm>
            <a:off x="5334000" y="3721100"/>
            <a:ext cx="1905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s-ES" dirty="0" smtClean="0">
                <a:solidFill>
                  <a:srgbClr val="CE3B00"/>
                </a:solidFill>
                <a:uFill>
                  <a:solidFill>
                    <a:srgbClr val="CE3B00"/>
                  </a:solidFill>
                </a:uFill>
              </a:rPr>
              <a:t>3</a:t>
            </a:r>
            <a:r>
              <a:rPr dirty="0" smtClean="0"/>
              <a:t> </a:t>
            </a:r>
            <a:endParaRPr dirty="0"/>
          </a:p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1ºBach</a:t>
            </a:r>
          </a:p>
        </p:txBody>
      </p:sp>
      <p:sp>
        <p:nvSpPr>
          <p:cNvPr id="182" name="3…"/>
          <p:cNvSpPr txBox="1"/>
          <p:nvPr/>
        </p:nvSpPr>
        <p:spPr>
          <a:xfrm>
            <a:off x="3581400" y="3708400"/>
            <a:ext cx="1905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s-ES"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5</a:t>
            </a:r>
            <a:r>
              <a:rPr dirty="0" smtClean="0"/>
              <a:t> </a:t>
            </a:r>
            <a:endParaRPr dirty="0"/>
          </a:p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4ºESO</a:t>
            </a:r>
          </a:p>
        </p:txBody>
      </p:sp>
      <p:sp>
        <p:nvSpPr>
          <p:cNvPr id="183" name="4…"/>
          <p:cNvSpPr txBox="1"/>
          <p:nvPr/>
        </p:nvSpPr>
        <p:spPr>
          <a:xfrm>
            <a:off x="1828800" y="3695700"/>
            <a:ext cx="1905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s-ES"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5</a:t>
            </a:r>
            <a:r>
              <a:rPr dirty="0" smtClean="0"/>
              <a:t> </a:t>
            </a:r>
            <a:endParaRPr dirty="0"/>
          </a:p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3ºESO</a:t>
            </a:r>
          </a:p>
        </p:txBody>
      </p:sp>
      <p:sp>
        <p:nvSpPr>
          <p:cNvPr id="184" name="4…"/>
          <p:cNvSpPr txBox="1"/>
          <p:nvPr/>
        </p:nvSpPr>
        <p:spPr>
          <a:xfrm>
            <a:off x="38100" y="3695700"/>
            <a:ext cx="1905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s-ES" dirty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5</a:t>
            </a:r>
            <a:r>
              <a:rPr dirty="0" smtClean="0"/>
              <a:t> </a:t>
            </a:r>
            <a:endParaRPr dirty="0"/>
          </a:p>
          <a:p>
            <a:pPr algn="ctr">
              <a:buClr>
                <a:srgbClr val="D34817"/>
              </a:buClr>
              <a:buFont typeface="Comic Sans MS"/>
              <a:defRPr sz="36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2ºESO</a:t>
            </a:r>
          </a:p>
        </p:txBody>
      </p:sp>
      <p:pic>
        <p:nvPicPr>
          <p:cNvPr id="18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I.E.S. Wenceslao Benítez"/>
          <p:cNvSpPr txBox="1"/>
          <p:nvPr/>
        </p:nvSpPr>
        <p:spPr>
          <a:xfrm>
            <a:off x="696118" y="438943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1"/>
                            </p:stCondLst>
                            <p:childTnLst>
                              <p:par>
                                <p:cTn id="44" presetID="26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1"/>
                            </p:stCondLst>
                            <p:childTnLst>
                              <p:par>
                                <p:cTn id="79" presetID="26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2"/>
                            </p:stCondLst>
                            <p:childTnLst>
                              <p:par>
                                <p:cTn id="96" presetID="26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  <p:bldP spid="179" grpId="2" animBg="1" advAuto="0"/>
      <p:bldP spid="180" grpId="3" animBg="1" advAuto="0"/>
      <p:bldP spid="181" grpId="4" animBg="1" advAuto="0"/>
      <p:bldP spid="182" grpId="5" animBg="1" advAuto="0"/>
      <p:bldP spid="183" grpId="6" animBg="1" advAuto="0"/>
      <p:bldP spid="184" grpId="7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" name="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AD3F29"/>
              </a:buClr>
              <a:buFont typeface="Verdana"/>
              <a:defRPr sz="3600" b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5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400" y="127000"/>
            <a:ext cx="965200" cy="121428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NUESTRO CENTRO POSEE UN TOTAL DE:"/>
          <p:cNvSpPr txBox="1"/>
          <p:nvPr/>
        </p:nvSpPr>
        <p:spPr>
          <a:xfrm>
            <a:off x="1056481" y="1560512"/>
            <a:ext cx="67945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D5E1C"/>
              </a:buClr>
              <a:buFont typeface="Comic Sans MS"/>
              <a:defRPr sz="24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NUESTRO CENTRO POSEE UN TOTAL DE:</a:t>
            </a:r>
          </a:p>
        </p:txBody>
      </p:sp>
      <p:sp>
        <p:nvSpPr>
          <p:cNvPr id="157" name="1º ESO"/>
          <p:cNvSpPr txBox="1"/>
          <p:nvPr/>
        </p:nvSpPr>
        <p:spPr>
          <a:xfrm>
            <a:off x="2247900" y="2273300"/>
            <a:ext cx="4546600" cy="83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AD3F29"/>
              </a:buClr>
              <a:buFont typeface="Verdana"/>
              <a:defRPr sz="4800" b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1º ESO</a:t>
            </a:r>
          </a:p>
        </p:txBody>
      </p:sp>
      <p:sp>
        <p:nvSpPr>
          <p:cNvPr id="158" name="5"/>
          <p:cNvSpPr txBox="1"/>
          <p:nvPr/>
        </p:nvSpPr>
        <p:spPr>
          <a:xfrm>
            <a:off x="3708400" y="3454400"/>
            <a:ext cx="1714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D5E1C"/>
              </a:buClr>
              <a:buFont typeface="Comic Sans MS"/>
              <a:defRPr sz="64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_tradnl" dirty="0" smtClean="0"/>
              <a:t>5</a:t>
            </a:r>
            <a:endParaRPr dirty="0"/>
          </a:p>
        </p:txBody>
      </p:sp>
      <p:sp>
        <p:nvSpPr>
          <p:cNvPr id="160" name="1ºC"/>
          <p:cNvSpPr txBox="1"/>
          <p:nvPr/>
        </p:nvSpPr>
        <p:spPr>
          <a:xfrm>
            <a:off x="3295080" y="4636616"/>
            <a:ext cx="19050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D5E1C"/>
              </a:buClr>
              <a:buFont typeface="Comic Sans MS"/>
              <a:defRPr sz="36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1º</a:t>
            </a:r>
            <a:r>
              <a:rPr dirty="0"/>
              <a:t>C</a:t>
            </a:r>
          </a:p>
        </p:txBody>
      </p:sp>
      <p:sp>
        <p:nvSpPr>
          <p:cNvPr id="161" name="1ºB"/>
          <p:cNvSpPr txBox="1"/>
          <p:nvPr/>
        </p:nvSpPr>
        <p:spPr>
          <a:xfrm>
            <a:off x="1529780" y="4581128"/>
            <a:ext cx="19050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D5E1C"/>
              </a:buClr>
              <a:buFont typeface="Comic Sans MS"/>
              <a:defRPr sz="36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1º</a:t>
            </a:r>
            <a:r>
              <a:rPr dirty="0"/>
              <a:t>B</a:t>
            </a:r>
          </a:p>
        </p:txBody>
      </p:sp>
      <p:sp>
        <p:nvSpPr>
          <p:cNvPr id="162" name="1ºA"/>
          <p:cNvSpPr txBox="1"/>
          <p:nvPr/>
        </p:nvSpPr>
        <p:spPr>
          <a:xfrm>
            <a:off x="-108520" y="4581128"/>
            <a:ext cx="19050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D5E1C"/>
              </a:buClr>
              <a:buFont typeface="Comic Sans MS"/>
              <a:defRPr sz="36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1º</a:t>
            </a:r>
            <a:r>
              <a:rPr dirty="0"/>
              <a:t>A</a:t>
            </a:r>
          </a:p>
        </p:txBody>
      </p:sp>
      <p:sp>
        <p:nvSpPr>
          <p:cNvPr id="163" name="1ºD"/>
          <p:cNvSpPr txBox="1"/>
          <p:nvPr/>
        </p:nvSpPr>
        <p:spPr>
          <a:xfrm>
            <a:off x="5123880" y="4653136"/>
            <a:ext cx="19050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D5E1C"/>
              </a:buClr>
              <a:buFont typeface="Comic Sans MS"/>
              <a:defRPr sz="36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1º</a:t>
            </a:r>
            <a:r>
              <a:rPr dirty="0"/>
              <a:t>D</a:t>
            </a:r>
          </a:p>
        </p:txBody>
      </p:sp>
      <p:pic>
        <p:nvPicPr>
          <p:cNvPr id="165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150"/>
          <p:cNvSpPr txBox="1"/>
          <p:nvPr/>
        </p:nvSpPr>
        <p:spPr>
          <a:xfrm>
            <a:off x="6222590" y="3493651"/>
            <a:ext cx="1714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D5E1C"/>
              </a:buClr>
              <a:buFont typeface="Comic Sans MS"/>
              <a:defRPr sz="64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dirty="0"/>
              <a:t>5</a:t>
            </a:r>
            <a:endParaRPr dirty="0"/>
          </a:p>
        </p:txBody>
      </p:sp>
      <p:grpSp>
        <p:nvGrpSpPr>
          <p:cNvPr id="17" name="Flecha"/>
          <p:cNvGrpSpPr/>
          <p:nvPr/>
        </p:nvGrpSpPr>
        <p:grpSpPr>
          <a:xfrm>
            <a:off x="5292700" y="3572495"/>
            <a:ext cx="1079500" cy="825704"/>
            <a:chOff x="0" y="0"/>
            <a:chExt cx="1079500" cy="825703"/>
          </a:xfrm>
        </p:grpSpPr>
        <p:sp>
          <p:nvSpPr>
            <p:cNvPr id="18" name="Flecha"/>
            <p:cNvSpPr/>
            <p:nvPr/>
          </p:nvSpPr>
          <p:spPr>
            <a:xfrm>
              <a:off x="63500" y="63601"/>
              <a:ext cx="952500" cy="698501"/>
            </a:xfrm>
            <a:prstGeom prst="rightArrow">
              <a:avLst>
                <a:gd name="adj1" fmla="val 32000"/>
                <a:gd name="adj2" fmla="val 80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9" name="Flecha" descr="Flecha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079500" cy="825705"/>
            </a:xfrm>
            <a:prstGeom prst="rect">
              <a:avLst/>
            </a:prstGeom>
            <a:effectLst/>
          </p:spPr>
        </p:pic>
      </p:grpSp>
      <p:sp>
        <p:nvSpPr>
          <p:cNvPr id="20" name="Para el próximo curso"/>
          <p:cNvSpPr txBox="1"/>
          <p:nvPr/>
        </p:nvSpPr>
        <p:spPr>
          <a:xfrm>
            <a:off x="5892390" y="2996952"/>
            <a:ext cx="2387600" cy="502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AD3F29"/>
              </a:buClr>
              <a:buFont typeface="Verdana"/>
              <a:defRPr sz="1300" b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Para el </a:t>
            </a:r>
            <a:r>
              <a:rPr dirty="0" err="1" smtClean="0"/>
              <a:t>curso</a:t>
            </a:r>
            <a:r>
              <a:rPr lang="es-ES" dirty="0" smtClean="0"/>
              <a:t> </a:t>
            </a:r>
          </a:p>
          <a:p>
            <a:r>
              <a:rPr lang="es-ES" dirty="0" smtClean="0"/>
              <a:t>2021/22</a:t>
            </a:r>
            <a:endParaRPr dirty="0"/>
          </a:p>
        </p:txBody>
      </p:sp>
      <p:grpSp>
        <p:nvGrpSpPr>
          <p:cNvPr id="2" name="1 Grupo"/>
          <p:cNvGrpSpPr/>
          <p:nvPr/>
        </p:nvGrpSpPr>
        <p:grpSpPr>
          <a:xfrm>
            <a:off x="1930400" y="5365859"/>
            <a:ext cx="5143500" cy="1087477"/>
            <a:chOff x="1930400" y="4749800"/>
            <a:chExt cx="5143500" cy="1087477"/>
          </a:xfrm>
        </p:grpSpPr>
        <p:sp>
          <p:nvSpPr>
            <p:cNvPr id="21" name="30"/>
            <p:cNvSpPr txBox="1"/>
            <p:nvPr/>
          </p:nvSpPr>
          <p:spPr>
            <a:xfrm>
              <a:off x="5359400" y="4749800"/>
              <a:ext cx="1714500" cy="10874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spAutoFit/>
            </a:bodyPr>
            <a:lstStyle>
              <a:lvl1pPr algn="ctr">
                <a:buClr>
                  <a:srgbClr val="D34817"/>
                </a:buClr>
                <a:buFont typeface="Comic Sans MS"/>
                <a:defRPr sz="6400" b="1">
                  <a:solidFill>
                    <a:srgbClr val="FF2712"/>
                  </a:solidFill>
                  <a:uFill>
                    <a:solidFill>
                      <a:srgbClr val="FF2712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lang="es-ES" dirty="0" smtClean="0"/>
                <a:t>29</a:t>
              </a:r>
              <a:endParaRPr dirty="0"/>
            </a:p>
          </p:txBody>
        </p:sp>
        <p:sp>
          <p:nvSpPr>
            <p:cNvPr id="22" name="Alumnado por clase"/>
            <p:cNvSpPr txBox="1"/>
            <p:nvPr/>
          </p:nvSpPr>
          <p:spPr>
            <a:xfrm>
              <a:off x="1930400" y="5007337"/>
              <a:ext cx="3632200" cy="46990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spAutoFit/>
            </a:bodyPr>
            <a:lstStyle>
              <a:lvl1pPr marL="43220" marR="43220" algn="ctr" defTabSz="941387">
                <a:buClr>
                  <a:srgbClr val="9B2D1F"/>
                </a:buClr>
                <a:buFont typeface="Verdana"/>
                <a:defRPr sz="2400" b="1">
                  <a:solidFill>
                    <a:srgbClr val="002D99"/>
                  </a:solidFill>
                  <a:uFill>
                    <a:solidFill>
                      <a:srgbClr val="002D99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 err="1"/>
                <a:t>Alumnado</a:t>
              </a:r>
              <a:r>
                <a:rPr dirty="0"/>
                <a:t> </a:t>
              </a:r>
              <a:r>
                <a:rPr dirty="0" err="1"/>
                <a:t>por</a:t>
              </a:r>
              <a:r>
                <a:rPr dirty="0"/>
                <a:t> </a:t>
              </a:r>
              <a:r>
                <a:rPr dirty="0" err="1"/>
                <a:t>clase</a:t>
              </a:r>
              <a:endParaRPr dirty="0"/>
            </a:p>
          </p:txBody>
        </p:sp>
      </p:grpSp>
      <p:sp>
        <p:nvSpPr>
          <p:cNvPr id="23" name="1ºD"/>
          <p:cNvSpPr txBox="1"/>
          <p:nvPr/>
        </p:nvSpPr>
        <p:spPr>
          <a:xfrm>
            <a:off x="7022841" y="4664627"/>
            <a:ext cx="19050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buClr>
                <a:srgbClr val="DD5E1C"/>
              </a:buClr>
              <a:buFont typeface="Comic Sans MS"/>
              <a:defRPr sz="360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1º</a:t>
            </a:r>
            <a:r>
              <a:rPr lang="es-ES" dirty="0">
                <a:solidFill>
                  <a:srgbClr val="DD5E1C"/>
                </a:solidFill>
                <a:uFill>
                  <a:solidFill>
                    <a:srgbClr val="DD5E1C"/>
                  </a:solidFill>
                </a:uFill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7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6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1"/>
                            </p:stCondLst>
                            <p:childTnLst>
                              <p:par>
                                <p:cTn id="96" presetID="26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6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  <p:bldP spid="158" grpId="0" animBg="1" advAuto="0"/>
      <p:bldP spid="160" grpId="0" animBg="1" advAuto="0"/>
      <p:bldP spid="161" grpId="0" animBg="1" advAuto="0"/>
      <p:bldP spid="162" grpId="0" animBg="1" advAuto="0"/>
      <p:bldP spid="163" grpId="0" animBg="1" advAuto="0"/>
      <p:bldP spid="15" grpId="0" animBg="1" advAuto="0"/>
      <p:bldP spid="17" grpId="0" animBg="1" advAuto="0"/>
      <p:bldP spid="20" grpId="0" animBg="1" advAuto="0"/>
      <p:bldP spid="2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¿Cómo se distribuye el alumnado por clase?"/>
          <p:cNvSpPr txBox="1"/>
          <p:nvPr/>
        </p:nvSpPr>
        <p:spPr>
          <a:xfrm>
            <a:off x="330200" y="1628800"/>
            <a:ext cx="84836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¿</a:t>
            </a:r>
            <a:r>
              <a:rPr dirty="0" err="1"/>
              <a:t>Cómo</a:t>
            </a:r>
            <a:r>
              <a:rPr dirty="0"/>
              <a:t> se </a:t>
            </a:r>
            <a:r>
              <a:rPr dirty="0" err="1"/>
              <a:t>distribuye</a:t>
            </a:r>
            <a:r>
              <a:rPr dirty="0"/>
              <a:t> el </a:t>
            </a:r>
            <a:r>
              <a:rPr dirty="0" err="1"/>
              <a:t>alumnado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clase</a:t>
            </a:r>
            <a:r>
              <a:rPr dirty="0"/>
              <a:t>?</a:t>
            </a:r>
          </a:p>
        </p:txBody>
      </p:sp>
      <p:pic>
        <p:nvPicPr>
          <p:cNvPr id="20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I.E.S. Wenceslao Benítez"/>
          <p:cNvSpPr txBox="1"/>
          <p:nvPr/>
        </p:nvSpPr>
        <p:spPr>
          <a:xfrm>
            <a:off x="696118" y="438943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I.E.S. </a:t>
            </a:r>
            <a:r>
              <a:rPr dirty="0" err="1"/>
              <a:t>Wenceslao</a:t>
            </a:r>
            <a:r>
              <a:rPr dirty="0"/>
              <a:t> </a:t>
            </a:r>
            <a:r>
              <a:rPr dirty="0" err="1"/>
              <a:t>Benítez</a:t>
            </a:r>
            <a:endParaRPr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9" name="550"/>
          <p:cNvSpPr txBox="1"/>
          <p:nvPr/>
        </p:nvSpPr>
        <p:spPr>
          <a:xfrm>
            <a:off x="251521" y="3501008"/>
            <a:ext cx="871296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6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4000" dirty="0" smtClean="0">
                <a:solidFill>
                  <a:srgbClr val="FFC000"/>
                </a:solidFill>
              </a:rPr>
              <a:t>HETEROGÉNEAMENTE EN EL GRUPO</a:t>
            </a:r>
            <a:endParaRPr sz="4000" dirty="0">
              <a:solidFill>
                <a:srgbClr val="FFC000"/>
              </a:solidFill>
            </a:endParaRPr>
          </a:p>
        </p:txBody>
      </p:sp>
      <p:sp>
        <p:nvSpPr>
          <p:cNvPr id="10" name="550"/>
          <p:cNvSpPr txBox="1"/>
          <p:nvPr/>
        </p:nvSpPr>
        <p:spPr>
          <a:xfrm>
            <a:off x="317415" y="4975622"/>
            <a:ext cx="871296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6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</a:rPr>
              <a:t>HOMOGÉNEAMENTE ENTRE GRUPOS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  <p:bldP spid="9" grpId="0" animBg="1" advAuto="0"/>
      <p:bldP spid="1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-6350" y="-30841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¿Cómo se distribuye el alumnado por clase?"/>
          <p:cNvSpPr txBox="1"/>
          <p:nvPr/>
        </p:nvSpPr>
        <p:spPr>
          <a:xfrm>
            <a:off x="330200" y="1628800"/>
            <a:ext cx="84836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¿</a:t>
            </a:r>
            <a:r>
              <a:rPr dirty="0" err="1"/>
              <a:t>Cómo</a:t>
            </a:r>
            <a:r>
              <a:rPr dirty="0"/>
              <a:t> se </a:t>
            </a:r>
            <a:r>
              <a:rPr dirty="0" err="1"/>
              <a:t>distribuye</a:t>
            </a:r>
            <a:r>
              <a:rPr dirty="0"/>
              <a:t> el </a:t>
            </a:r>
            <a:r>
              <a:rPr dirty="0" err="1"/>
              <a:t>alumnado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clase</a:t>
            </a:r>
            <a:r>
              <a:rPr dirty="0"/>
              <a:t>?</a:t>
            </a:r>
          </a:p>
        </p:txBody>
      </p:sp>
      <p:pic>
        <p:nvPicPr>
          <p:cNvPr id="20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I.E.S. Wenceslao Benítez"/>
          <p:cNvSpPr txBox="1"/>
          <p:nvPr/>
        </p:nvSpPr>
        <p:spPr>
          <a:xfrm>
            <a:off x="696118" y="438943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I.E.S. </a:t>
            </a:r>
            <a:r>
              <a:rPr dirty="0" err="1"/>
              <a:t>Wenceslao</a:t>
            </a:r>
            <a:r>
              <a:rPr dirty="0"/>
              <a:t> </a:t>
            </a:r>
            <a:r>
              <a:rPr dirty="0" err="1"/>
              <a:t>Benítez</a:t>
            </a:r>
            <a:endParaRPr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11" name="¿Cómo se distribuye el alumnado por clase?"/>
          <p:cNvSpPr txBox="1"/>
          <p:nvPr/>
        </p:nvSpPr>
        <p:spPr>
          <a:xfrm>
            <a:off x="231990" y="3398159"/>
            <a:ext cx="84836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3200" b="0" dirty="0" smtClean="0">
                <a:solidFill>
                  <a:schemeClr val="tx1"/>
                </a:solidFill>
              </a:rPr>
              <a:t>Tomamos como referencia la información que llega desde los centros (académica, familiar, etc.) para diseñar unidades que no se diferencien entre si + LAS </a:t>
            </a:r>
            <a:r>
              <a:rPr lang="es-ES" sz="3200" b="0" dirty="0" smtClean="0">
                <a:solidFill>
                  <a:srgbClr val="FF0000"/>
                </a:solidFill>
              </a:rPr>
              <a:t>MATERIAS</a:t>
            </a:r>
            <a:r>
              <a:rPr lang="es-ES" sz="3200" b="0" dirty="0" smtClean="0">
                <a:solidFill>
                  <a:schemeClr val="tx1"/>
                </a:solidFill>
              </a:rPr>
              <a:t> EN LAS QUE SE MATRICULEN.</a:t>
            </a:r>
            <a:endParaRPr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  <p:bldP spid="11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-635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2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3" name="BACHILLERATO…"/>
          <p:cNvSpPr txBox="1"/>
          <p:nvPr/>
        </p:nvSpPr>
        <p:spPr>
          <a:xfrm>
            <a:off x="641350" y="2174875"/>
            <a:ext cx="8128000" cy="356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41300" indent="-241300">
              <a:spcBef>
                <a:spcPts val="700"/>
              </a:spcBef>
              <a:buSzPct val="41000"/>
              <a:buFont typeface="Zapf Dingbats"/>
              <a:buBlip>
                <a:blip r:embed="rId2"/>
              </a:buBlip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BACHILLERATO</a:t>
            </a:r>
          </a:p>
          <a:p>
            <a:pPr marL="541338" lvl="1" indent="0">
              <a:spcBef>
                <a:spcPts val="700"/>
              </a:spcBef>
              <a:buSzPct val="41000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- </a:t>
            </a:r>
            <a:r>
              <a:rPr dirty="0" err="1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Ciencias</a:t>
            </a:r>
            <a:r>
              <a:rPr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</a:t>
            </a:r>
            <a:r>
              <a:rPr dirty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y </a:t>
            </a:r>
            <a:r>
              <a:rPr lang="es-ES" dirty="0" err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T</a:t>
            </a:r>
            <a:r>
              <a:rPr dirty="0" err="1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ecnología</a:t>
            </a:r>
            <a:endParaRPr dirty="0">
              <a:solidFill>
                <a:srgbClr val="002D99"/>
              </a:solidFill>
              <a:uFill>
                <a:solidFill>
                  <a:srgbClr val="002D99"/>
                </a:solidFill>
              </a:uFill>
            </a:endParaRPr>
          </a:p>
          <a:p>
            <a:pPr marL="541338" lvl="1" indent="0">
              <a:spcBef>
                <a:spcPts val="700"/>
              </a:spcBef>
              <a:buSzPct val="41000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- </a:t>
            </a:r>
            <a:r>
              <a:rPr dirty="0" err="1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Humanidades</a:t>
            </a:r>
            <a:r>
              <a:rPr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</a:t>
            </a:r>
            <a:r>
              <a:rPr dirty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y </a:t>
            </a:r>
            <a:r>
              <a:rPr dirty="0" err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Sociales</a:t>
            </a:r>
            <a:endParaRPr dirty="0">
              <a:solidFill>
                <a:srgbClr val="002D99"/>
              </a:solidFill>
              <a:uFill>
                <a:solidFill>
                  <a:srgbClr val="002D99"/>
                </a:solidFill>
              </a:uFill>
            </a:endParaRPr>
          </a:p>
          <a:p>
            <a:pPr marL="241300" indent="-241300">
              <a:spcBef>
                <a:spcPts val="700"/>
              </a:spcBef>
              <a:buSzPct val="41000"/>
              <a:buFont typeface="Zapf Dingbats"/>
              <a:buBlip>
                <a:blip r:embed="rId2"/>
              </a:buBlip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ESO: </a:t>
            </a:r>
            <a:endParaRPr dirty="0">
              <a:solidFill>
                <a:srgbClr val="002D99"/>
              </a:solidFill>
              <a:uFill>
                <a:solidFill>
                  <a:srgbClr val="002D99"/>
                </a:solidFill>
              </a:uFill>
            </a:endParaRPr>
          </a:p>
          <a:p>
            <a:pPr marL="0" lvl="1" indent="541338">
              <a:spcBef>
                <a:spcPts val="700"/>
              </a:spcBef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- PMAR EN 2º </a:t>
            </a:r>
            <a:r>
              <a:rPr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Y</a:t>
            </a:r>
            <a:r>
              <a:rPr lang="es-ES"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PDC</a:t>
            </a:r>
            <a:r>
              <a:rPr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3º</a:t>
            </a:r>
            <a:r>
              <a:rPr lang="es-ES"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</a:t>
            </a:r>
            <a:endParaRPr dirty="0">
              <a:solidFill>
                <a:srgbClr val="002D99"/>
              </a:solidFill>
              <a:uFill>
                <a:solidFill>
                  <a:srgbClr val="002D99"/>
                </a:solidFill>
              </a:uFill>
            </a:endParaRPr>
          </a:p>
          <a:p>
            <a:pPr marL="0" lvl="1" indent="541338">
              <a:spcBef>
                <a:spcPts val="700"/>
              </a:spcBef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- </a:t>
            </a:r>
            <a:r>
              <a:rPr dirty="0" err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Matemáticas</a:t>
            </a:r>
            <a:r>
              <a:rPr dirty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</a:t>
            </a:r>
            <a:r>
              <a:rPr dirty="0" err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Académicas</a:t>
            </a:r>
            <a:r>
              <a:rPr dirty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y </a:t>
            </a:r>
            <a:r>
              <a:rPr dirty="0" err="1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Aplicadas</a:t>
            </a:r>
            <a:r>
              <a:rPr lang="es-ES" dirty="0" smtClean="0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</a:rPr>
              <a:t> desde 3º de la ESO.</a:t>
            </a:r>
            <a:endParaRPr dirty="0">
              <a:solidFill>
                <a:srgbClr val="002D99"/>
              </a:solidFill>
              <a:uFill>
                <a:solidFill>
                  <a:srgbClr val="002D99"/>
                </a:solidFill>
              </a:uFill>
            </a:endParaRPr>
          </a:p>
        </p:txBody>
      </p:sp>
      <p:pic>
        <p:nvPicPr>
          <p:cNvPr id="21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OFERTA EDUCATIVA"/>
          <p:cNvSpPr txBox="1"/>
          <p:nvPr/>
        </p:nvSpPr>
        <p:spPr>
          <a:xfrm>
            <a:off x="1069181" y="1484312"/>
            <a:ext cx="67945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OFERTA EDUCATIVA</a:t>
            </a:r>
          </a:p>
        </p:txBody>
      </p:sp>
      <p:sp>
        <p:nvSpPr>
          <p:cNvPr id="217" name="I.E.S. Wenceslao Benítez"/>
          <p:cNvSpPr txBox="1"/>
          <p:nvPr/>
        </p:nvSpPr>
        <p:spPr>
          <a:xfrm>
            <a:off x="696118" y="438943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AD3F29"/>
              </a:buClr>
              <a:buFont typeface="Verdana"/>
              <a:defRPr sz="3600" b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9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400" y="127000"/>
            <a:ext cx="965200" cy="1214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OFERTA EDUCATIVA"/>
          <p:cNvSpPr txBox="1"/>
          <p:nvPr/>
        </p:nvSpPr>
        <p:spPr>
          <a:xfrm>
            <a:off x="1069181" y="1268760"/>
            <a:ext cx="67945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OFERTA </a:t>
            </a:r>
            <a:r>
              <a:rPr dirty="0" smtClean="0"/>
              <a:t>EDUCATIVA</a:t>
            </a:r>
            <a:r>
              <a:rPr lang="es-ES" dirty="0" smtClean="0"/>
              <a:t> EN 1º DE LA ESO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4817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7" y="51593"/>
            <a:ext cx="4479925" cy="672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/>
          <p:cNvSpPr/>
          <p:nvPr/>
        </p:nvSpPr>
        <p:spPr>
          <a:xfrm rot="10800000">
            <a:off x="6885274" y="2268511"/>
            <a:ext cx="978408" cy="484632"/>
          </a:xfrm>
          <a:prstGeom prst="rightArrow">
            <a:avLst/>
          </a:prstGeom>
          <a:solidFill>
            <a:schemeClr val="bg1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1289336" y="2489848"/>
            <a:ext cx="978408" cy="484632"/>
          </a:xfrm>
          <a:prstGeom prst="rightArrow">
            <a:avLst/>
          </a:prstGeom>
          <a:solidFill>
            <a:schemeClr val="bg1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Flecha derecha"/>
          <p:cNvSpPr/>
          <p:nvPr/>
        </p:nvSpPr>
        <p:spPr>
          <a:xfrm rot="10800000">
            <a:off x="6885274" y="3573016"/>
            <a:ext cx="978408" cy="484632"/>
          </a:xfrm>
          <a:prstGeom prst="rightArrow">
            <a:avLst/>
          </a:prstGeom>
          <a:solidFill>
            <a:schemeClr val="bg1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¿Cómo se distribuye el alumnado por clase?"/>
          <p:cNvSpPr txBox="1"/>
          <p:nvPr/>
        </p:nvSpPr>
        <p:spPr>
          <a:xfrm>
            <a:off x="6885274" y="4149080"/>
            <a:ext cx="2079213" cy="182614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1600" b="0" dirty="0" smtClean="0">
                <a:solidFill>
                  <a:schemeClr val="tx1"/>
                </a:solidFill>
              </a:rPr>
              <a:t>SOLO ELIGEN </a:t>
            </a:r>
            <a:r>
              <a:rPr lang="es-ES" sz="1600" dirty="0" smtClean="0">
                <a:solidFill>
                  <a:schemeClr val="tx1"/>
                </a:solidFill>
              </a:rPr>
              <a:t>UNA. </a:t>
            </a:r>
            <a:r>
              <a:rPr lang="es-ES" sz="1600" b="0" dirty="0" smtClean="0">
                <a:solidFill>
                  <a:schemeClr val="tx1"/>
                </a:solidFill>
              </a:rPr>
              <a:t>FRANCÉS LA TIENEN GARANTIZADA Y EL RESTO DEPENDE DE LA DEMANDA.</a:t>
            </a:r>
            <a:endParaRPr sz="1600" b="0" dirty="0">
              <a:solidFill>
                <a:schemeClr val="tx1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1289336" y="6090802"/>
            <a:ext cx="978408" cy="484632"/>
          </a:xfrm>
          <a:prstGeom prst="rightArrow">
            <a:avLst/>
          </a:prstGeom>
          <a:solidFill>
            <a:schemeClr val="bg1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 advAuto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ESTRUCTURA DE GRUPOS"/>
          <p:cNvSpPr txBox="1">
            <a:spLocks noGrp="1"/>
          </p:cNvSpPr>
          <p:nvPr>
            <p:ph type="title"/>
          </p:nvPr>
        </p:nvSpPr>
        <p:spPr>
          <a:xfrm>
            <a:off x="1270297" y="332656"/>
            <a:ext cx="6614071" cy="1084982"/>
          </a:xfrm>
          <a:prstGeom prst="rect">
            <a:avLst/>
          </a:prstGeom>
          <a:solidFill>
            <a:srgbClr val="00BAFB"/>
          </a:solidFill>
        </p:spPr>
        <p:txBody>
          <a:bodyPr/>
          <a:lstStyle>
            <a:lvl1pPr>
              <a:defRPr sz="72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defRPr>
            </a:lvl1pPr>
          </a:lstStyle>
          <a:p>
            <a:pPr algn="ctr"/>
            <a:r>
              <a:rPr lang="es-ES" dirty="0" smtClean="0">
                <a:solidFill>
                  <a:schemeClr val="bg1"/>
                </a:solidFill>
              </a:rPr>
              <a:t>OFERTA EN 1º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234" name="Grupo"/>
          <p:cNvGrpSpPr/>
          <p:nvPr/>
        </p:nvGrpSpPr>
        <p:grpSpPr>
          <a:xfrm>
            <a:off x="255473" y="4229478"/>
            <a:ext cx="8564999" cy="892969"/>
            <a:chOff x="0" y="0"/>
            <a:chExt cx="2781300" cy="1270000"/>
          </a:xfrm>
        </p:grpSpPr>
        <p:sp>
          <p:nvSpPr>
            <p:cNvPr id="232" name="Rectángulo redondeado"/>
            <p:cNvSpPr/>
            <p:nvPr/>
          </p:nvSpPr>
          <p:spPr>
            <a:xfrm>
              <a:off x="0" y="0"/>
              <a:ext cx="2781300" cy="1270000"/>
            </a:xfrm>
            <a:prstGeom prst="roundRect">
              <a:avLst>
                <a:gd name="adj" fmla="val 15000"/>
              </a:avLst>
            </a:prstGeom>
            <a:solidFill>
              <a:srgbClr val="418DD9">
                <a:alpha val="69802"/>
              </a:srgbClr>
            </a:solidFill>
            <a:ln w="254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3" name="2 HORAS LB…"/>
            <p:cNvSpPr/>
            <p:nvPr/>
          </p:nvSpPr>
          <p:spPr>
            <a:xfrm>
              <a:off x="57151" y="241045"/>
              <a:ext cx="2667000" cy="787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marL="0" marR="0">
                <a:buClr>
                  <a:srgbClr val="FFFFFF"/>
                </a:buClr>
                <a:buFont typeface="Futura"/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 lang="es-ES" sz="2000" b="1" dirty="0" smtClean="0"/>
                <a:t>1</a:t>
              </a:r>
              <a:r>
                <a:rPr sz="2000" b="1" dirty="0" smtClean="0"/>
                <a:t> HORA L</a:t>
              </a:r>
              <a:r>
                <a:rPr lang="es-ES" sz="2000" b="1" dirty="0"/>
                <a:t>I</a:t>
              </a:r>
              <a:r>
                <a:rPr sz="2000" b="1" dirty="0" smtClean="0"/>
                <a:t>B</a:t>
              </a:r>
              <a:r>
                <a:rPr lang="es-ES" sz="2000" b="1" dirty="0" smtClean="0"/>
                <a:t>RE DISPOSICIÓN PARA TODO EL ALUMNADO</a:t>
              </a:r>
              <a:endParaRPr sz="2000" b="1" dirty="0"/>
            </a:p>
            <a:p>
              <a:pPr marL="0" marR="0">
                <a:buClr>
                  <a:srgbClr val="FFFFFF"/>
                </a:buClr>
                <a:buSzPct val="100000"/>
                <a:buFont typeface="Futura"/>
                <a:buChar char="-"/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 lang="es-ES" sz="1600" b="1" dirty="0" smtClean="0">
                  <a:solidFill>
                    <a:srgbClr val="002060"/>
                  </a:solidFill>
                </a:rPr>
                <a:t>+</a:t>
              </a:r>
              <a:r>
                <a:rPr sz="1600" b="1" dirty="0" smtClean="0">
                  <a:solidFill>
                    <a:srgbClr val="002060"/>
                  </a:solidFill>
                </a:rPr>
                <a:t>1 ING</a:t>
              </a:r>
              <a:r>
                <a:rPr lang="es-ES" sz="1600" b="1" dirty="0" smtClean="0">
                  <a:solidFill>
                    <a:srgbClr val="002060"/>
                  </a:solidFill>
                </a:rPr>
                <a:t> (TELLER DE INGLÉS HABLADO)</a:t>
              </a:r>
              <a:endParaRPr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7" name="Grupo"/>
          <p:cNvGrpSpPr/>
          <p:nvPr/>
        </p:nvGrpSpPr>
        <p:grpSpPr>
          <a:xfrm>
            <a:off x="251521" y="5172119"/>
            <a:ext cx="8568952" cy="1185417"/>
            <a:chOff x="0" y="0"/>
            <a:chExt cx="3898900" cy="7747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5" name="Rectángulo"/>
            <p:cNvSpPr/>
            <p:nvPr/>
          </p:nvSpPr>
          <p:spPr>
            <a:xfrm>
              <a:off x="1798" y="0"/>
              <a:ext cx="3895304" cy="774700"/>
            </a:xfrm>
            <a:prstGeom prst="rect">
              <a:avLst/>
            </a:prstGeom>
            <a:grpFill/>
            <a:ln w="254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6" name="REF"/>
            <p:cNvSpPr/>
            <p:nvPr/>
          </p:nvSpPr>
          <p:spPr>
            <a:xfrm>
              <a:off x="0" y="0"/>
              <a:ext cx="3898901" cy="76044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2D57A0"/>
                </a:buClr>
                <a:buFont typeface="Futura"/>
                <a:defRPr>
                  <a:solidFill>
                    <a:srgbClr val="2D57A0"/>
                  </a:solidFill>
                  <a:uFill>
                    <a:solidFill>
                      <a:srgbClr val="2D57A0"/>
                    </a:solidFill>
                  </a:uFill>
                </a:defRPr>
              </a:lvl1pPr>
            </a:lstStyle>
            <a:p>
              <a:r>
                <a:rPr lang="es-ES" sz="2000" b="1" dirty="0" smtClean="0">
                  <a:solidFill>
                    <a:srgbClr val="002060"/>
                  </a:solidFill>
                </a:rPr>
                <a:t>1 DE </a:t>
              </a:r>
              <a:r>
                <a:rPr sz="2000" b="1" dirty="0" smtClean="0">
                  <a:solidFill>
                    <a:srgbClr val="002060"/>
                  </a:solidFill>
                </a:rPr>
                <a:t>REF</a:t>
              </a:r>
              <a:r>
                <a:rPr lang="es-ES" sz="2000" b="1" dirty="0" smtClean="0">
                  <a:solidFill>
                    <a:srgbClr val="002060"/>
                  </a:solidFill>
                </a:rPr>
                <a:t>UERZO</a:t>
              </a:r>
              <a:r>
                <a:rPr lang="es-ES" sz="2400" b="1" dirty="0" smtClean="0">
                  <a:solidFill>
                    <a:srgbClr val="002060"/>
                  </a:solidFill>
                </a:rPr>
                <a:t> </a:t>
              </a:r>
              <a:r>
                <a:rPr lang="es-ES" sz="1600" b="1" dirty="0" smtClean="0">
                  <a:solidFill>
                    <a:srgbClr val="002060"/>
                  </a:solidFill>
                </a:rPr>
                <a:t>(EN VEZ DE LA HORA ANTERIOR) PARA EL ALUMNADO QUE CONSIDERE EL CENTRO:</a:t>
              </a:r>
            </a:p>
            <a:p>
              <a:pPr marL="326389" indent="-285750">
                <a:buFontTx/>
                <a:buChar char="-"/>
              </a:pPr>
              <a:r>
                <a:rPr lang="es-ES" sz="1600" b="1" dirty="0" smtClean="0">
                  <a:solidFill>
                    <a:srgbClr val="002060"/>
                  </a:solidFill>
                </a:rPr>
                <a:t>REFUERZO DE INSTRUMENTALES.</a:t>
              </a:r>
            </a:p>
          </p:txBody>
        </p:sp>
      </p:grpSp>
      <p:pic>
        <p:nvPicPr>
          <p:cNvPr id="53" name="Picture 8" descr="Image result for wenceslao ben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1" y="6357537"/>
            <a:ext cx="2009180" cy="2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2 HORAS LB…"/>
          <p:cNvSpPr/>
          <p:nvPr/>
        </p:nvSpPr>
        <p:spPr>
          <a:xfrm>
            <a:off x="255473" y="1542851"/>
            <a:ext cx="8304730" cy="24622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0" marR="0" algn="ctr">
              <a:buClr>
                <a:srgbClr val="FFFFFF"/>
              </a:buClr>
              <a:buFont typeface="Futura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</a:rPr>
              <a:t>	MATERIAS BILINGÜES*:</a:t>
            </a:r>
          </a:p>
          <a:p>
            <a:pPr marL="0" marR="0" algn="ctr">
              <a:buClr>
                <a:srgbClr val="FFFFFF"/>
              </a:buClr>
              <a:buFont typeface="Futura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lang="es-ES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>
              <a:buClr>
                <a:srgbClr val="FFFFFF"/>
              </a:buClr>
              <a:buFont typeface="Futura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2500" b="1" dirty="0" smtClean="0">
                <a:solidFill>
                  <a:schemeClr val="accent5">
                    <a:lumMod val="75000"/>
                  </a:schemeClr>
                </a:solidFill>
              </a:rPr>
              <a:t>    - GEOGRAFÍA E HISTORIA.</a:t>
            </a:r>
            <a:endParaRPr lang="es-ES" sz="2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marR="0" indent="-342900">
              <a:buClr>
                <a:srgbClr val="FFFFFF"/>
              </a:buClr>
              <a:buFontTx/>
              <a:buChar char="-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2500" b="1" dirty="0" smtClean="0">
                <a:solidFill>
                  <a:schemeClr val="accent5">
                    <a:lumMod val="75000"/>
                  </a:schemeClr>
                </a:solidFill>
              </a:rPr>
              <a:t>- BIOLOGÍA Y GEOLOGÍA.</a:t>
            </a:r>
          </a:p>
          <a:p>
            <a:pPr marL="342900" marR="0" indent="-342900">
              <a:buClr>
                <a:srgbClr val="FFFFFF"/>
              </a:buClr>
              <a:buFontTx/>
              <a:buChar char="-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2500" b="1" dirty="0" smtClean="0">
                <a:solidFill>
                  <a:schemeClr val="accent5">
                    <a:lumMod val="75000"/>
                  </a:schemeClr>
                </a:solidFill>
              </a:rPr>
              <a:t>- MÚSICA</a:t>
            </a:r>
          </a:p>
          <a:p>
            <a:pPr marL="342900" marR="0" indent="-342900">
              <a:buClr>
                <a:srgbClr val="FFFFFF"/>
              </a:buClr>
              <a:buFontTx/>
              <a:buChar char="-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2500" b="1" dirty="0" smtClean="0">
                <a:solidFill>
                  <a:schemeClr val="accent5">
                    <a:lumMod val="75000"/>
                  </a:schemeClr>
                </a:solidFill>
              </a:rPr>
              <a:t>- MATEMÁTICAS.</a:t>
            </a:r>
            <a:endParaRPr lang="es-ES" sz="1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marR="0" indent="-342900">
              <a:buClr>
                <a:srgbClr val="FFFFFF"/>
              </a:buClr>
              <a:buFontTx/>
              <a:buChar char="-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</a:rPr>
              <a:t>*Pueden variar según necesidades del centro.</a:t>
            </a:r>
            <a:endParaRPr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72" y="2132856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178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 advAuto="0"/>
      <p:bldP spid="234" grpId="0" animBg="1" advAuto="0"/>
      <p:bldP spid="247" grpId="0" animBg="1" advAuto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6506" y="188640"/>
            <a:ext cx="8831461" cy="25542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PROGRAMAS Y PROYECTOS EN LOS QUE PARTICIPA EL IES</a:t>
            </a:r>
          </a:p>
        </p:txBody>
      </p:sp>
      <p:sp>
        <p:nvSpPr>
          <p:cNvPr id="11" name="Shape 153"/>
          <p:cNvSpPr/>
          <p:nvPr/>
        </p:nvSpPr>
        <p:spPr>
          <a:xfrm>
            <a:off x="5923978" y="3066346"/>
            <a:ext cx="2627322" cy="477054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PROFUNDIZA</a:t>
            </a:r>
            <a:r>
              <a:rPr lang="es-ES" sz="13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.</a:t>
            </a:r>
            <a:endParaRPr lang="es-ES" sz="1300" dirty="0">
              <a:solidFill>
                <a:srgbClr val="000000"/>
              </a:solidFill>
              <a:uFillTx/>
              <a:latin typeface="Futura"/>
              <a:cs typeface="Futura"/>
              <a:sym typeface="Futura"/>
            </a:endParaRPr>
          </a:p>
        </p:txBody>
      </p:sp>
      <p:pic>
        <p:nvPicPr>
          <p:cNvPr id="5" name="Picture 8" descr="Image result for wenceslao ben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1" y="6357537"/>
            <a:ext cx="2009180" cy="2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53"/>
          <p:cNvSpPr/>
          <p:nvPr/>
        </p:nvSpPr>
        <p:spPr>
          <a:xfrm>
            <a:off x="484206" y="2866292"/>
            <a:ext cx="1849866" cy="877163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TIC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13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PIZARRAS DIGITALES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13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EN TODAS LAS AULAS.</a:t>
            </a:r>
          </a:p>
        </p:txBody>
      </p:sp>
      <p:sp>
        <p:nvSpPr>
          <p:cNvPr id="7" name="Shape 153"/>
          <p:cNvSpPr/>
          <p:nvPr/>
        </p:nvSpPr>
        <p:spPr>
          <a:xfrm>
            <a:off x="2753763" y="2866292"/>
            <a:ext cx="2633733" cy="877163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BILINGÜE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13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EN </a:t>
            </a:r>
            <a:r>
              <a:rPr lang="es-ES" sz="13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TODAS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13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LAS UNIDADES DE SECUNDARIA</a:t>
            </a:r>
          </a:p>
        </p:txBody>
      </p:sp>
      <p:sp>
        <p:nvSpPr>
          <p:cNvPr id="8" name="Shape 153"/>
          <p:cNvSpPr/>
          <p:nvPr/>
        </p:nvSpPr>
        <p:spPr>
          <a:xfrm>
            <a:off x="372757" y="3880002"/>
            <a:ext cx="2072758" cy="952184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RECREOS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ACTIVOS</a:t>
            </a:r>
          </a:p>
        </p:txBody>
      </p:sp>
      <p:sp>
        <p:nvSpPr>
          <p:cNvPr id="9" name="Shape 153"/>
          <p:cNvSpPr/>
          <p:nvPr/>
        </p:nvSpPr>
        <p:spPr>
          <a:xfrm>
            <a:off x="5965352" y="5058148"/>
            <a:ext cx="2537127" cy="952184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FERIA DE LA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CIENCIA</a:t>
            </a:r>
          </a:p>
        </p:txBody>
      </p:sp>
      <p:sp>
        <p:nvSpPr>
          <p:cNvPr id="10" name="Shape 153"/>
          <p:cNvSpPr/>
          <p:nvPr/>
        </p:nvSpPr>
        <p:spPr>
          <a:xfrm>
            <a:off x="353545" y="5313626"/>
            <a:ext cx="5343596" cy="477054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ESCUELA ESPACIO DE PAZ</a:t>
            </a:r>
          </a:p>
        </p:txBody>
      </p:sp>
      <p:sp>
        <p:nvSpPr>
          <p:cNvPr id="12" name="Shape 153"/>
          <p:cNvSpPr/>
          <p:nvPr/>
        </p:nvSpPr>
        <p:spPr>
          <a:xfrm>
            <a:off x="5800030" y="3883976"/>
            <a:ext cx="2867773" cy="95410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ACTUACIONES</a:t>
            </a:r>
            <a:endParaRPr lang="es-ES" sz="3100" dirty="0">
              <a:solidFill>
                <a:srgbClr val="000000"/>
              </a:solidFill>
              <a:uFillTx/>
              <a:latin typeface="Futura"/>
              <a:cs typeface="Futura"/>
              <a:sym typeface="Futura"/>
            </a:endParaRP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>
                <a:solidFill>
                  <a:srgbClr val="0365C0">
                    <a:lumMod val="75000"/>
                  </a:srgbClr>
                </a:solidFill>
                <a:uFillTx/>
                <a:latin typeface="Futura"/>
                <a:cs typeface="Futura"/>
                <a:sym typeface="Futura"/>
              </a:rPr>
              <a:t>AACC</a:t>
            </a:r>
          </a:p>
        </p:txBody>
      </p:sp>
      <p:sp>
        <p:nvSpPr>
          <p:cNvPr id="13" name="Shape 153"/>
          <p:cNvSpPr/>
          <p:nvPr/>
        </p:nvSpPr>
        <p:spPr>
          <a:xfrm>
            <a:off x="2753763" y="3899552"/>
            <a:ext cx="2582437" cy="95410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PROGRAMAS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INNOVACIÓN</a:t>
            </a:r>
            <a:endParaRPr lang="es-ES" sz="3100" dirty="0">
              <a:solidFill>
                <a:srgbClr val="000000"/>
              </a:solidFill>
              <a:uFillTx/>
              <a:latin typeface="Futura"/>
              <a:cs typeface="Futura"/>
              <a:sym typeface="Futura"/>
            </a:endParaRPr>
          </a:p>
        </p:txBody>
      </p:sp>
      <p:pic>
        <p:nvPicPr>
          <p:cNvPr id="15" name="Picture 2" descr="SARS-CoV-2 without 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03" y="5728354"/>
            <a:ext cx="629152" cy="6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7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2" grpId="0" animBg="1" advAuto="0"/>
      <p:bldP spid="1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" name="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" name="Director: Alejandro Hernández…"/>
          <p:cNvSpPr txBox="1"/>
          <p:nvPr/>
        </p:nvSpPr>
        <p:spPr>
          <a:xfrm>
            <a:off x="1259632" y="1870075"/>
            <a:ext cx="7416824" cy="258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41300" indent="-241300">
              <a:spcBef>
                <a:spcPts val="700"/>
              </a:spcBef>
              <a:buSzPct val="41000"/>
              <a:buFont typeface="Zapf Dingbats"/>
              <a:buBlip>
                <a:blip r:embed="rId2"/>
              </a:buBlip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Director: </a:t>
            </a:r>
            <a:r>
              <a:rPr sz="3600"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Alejandro </a:t>
            </a:r>
            <a:r>
              <a:rPr sz="3600"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Hernández</a:t>
            </a:r>
            <a:r>
              <a:rPr lang="es-ES" sz="3600"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.</a:t>
            </a:r>
            <a:endParaRPr sz="36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</a:endParaRPr>
          </a:p>
          <a:p>
            <a:pPr marL="241300" indent="-241300">
              <a:spcBef>
                <a:spcPts val="700"/>
              </a:spcBef>
              <a:buSzPct val="41000"/>
              <a:buFont typeface="Zapf Dingbats"/>
              <a:buBlip>
                <a:blip r:embed="rId2"/>
              </a:buBlip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Jefe</a:t>
            </a:r>
            <a:r>
              <a:rPr dirty="0"/>
              <a:t> de </a:t>
            </a:r>
            <a:r>
              <a:rPr dirty="0" err="1"/>
              <a:t>estudios</a:t>
            </a:r>
            <a:r>
              <a:rPr dirty="0"/>
              <a:t>: </a:t>
            </a:r>
            <a:r>
              <a:rPr sz="3600"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Joao Da </a:t>
            </a:r>
            <a:r>
              <a:rPr sz="3600"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Costa</a:t>
            </a:r>
            <a:r>
              <a:rPr lang="es-ES" sz="3600"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.</a:t>
            </a:r>
            <a:r>
              <a:rPr sz="3600"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</a:t>
            </a:r>
            <a:endParaRPr sz="36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</a:endParaRPr>
          </a:p>
          <a:p>
            <a:pPr marL="241300" indent="-241300">
              <a:spcBef>
                <a:spcPts val="700"/>
              </a:spcBef>
              <a:buSzPct val="41000"/>
              <a:buFont typeface="Zapf Dingbats"/>
              <a:buBlip>
                <a:blip r:embed="rId2"/>
              </a:buBlip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Orientadora: </a:t>
            </a:r>
            <a:r>
              <a:rPr lang="es-ES" sz="3600"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M. José Romero</a:t>
            </a:r>
            <a:r>
              <a:rPr sz="3600" dirty="0" smtClean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.</a:t>
            </a:r>
            <a:endParaRPr sz="36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</a:endParaRPr>
          </a:p>
          <a:p>
            <a:pPr marL="241300" indent="-241300">
              <a:spcBef>
                <a:spcPts val="700"/>
              </a:spcBef>
              <a:buSzPct val="41000"/>
              <a:buFont typeface="Zapf Dingbats"/>
              <a:buBlip>
                <a:blip r:embed="rId2"/>
              </a:buBlip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182100" algn="l"/>
              </a:tabLst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Tutores</a:t>
            </a:r>
            <a:r>
              <a:rPr dirty="0"/>
              <a:t>: </a:t>
            </a:r>
            <a:r>
              <a:rPr sz="3600"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Uno/a </a:t>
            </a:r>
            <a:r>
              <a:rPr sz="3600" dirty="0" err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por</a:t>
            </a:r>
            <a:r>
              <a:rPr sz="3600"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</a:t>
            </a:r>
            <a:r>
              <a:rPr sz="3600" dirty="0" err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cada</a:t>
            </a:r>
            <a:r>
              <a:rPr sz="3600"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</a:t>
            </a:r>
            <a:r>
              <a:rPr sz="3600" dirty="0" err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grupo</a:t>
            </a:r>
            <a:r>
              <a:rPr sz="3600" dirty="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.</a:t>
            </a:r>
          </a:p>
        </p:txBody>
      </p:sp>
      <p:pic>
        <p:nvPicPr>
          <p:cNvPr id="9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AD3F29"/>
              </a:buClr>
              <a:buFont typeface="Verdana"/>
              <a:defRPr sz="3600" b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00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2400" y="127000"/>
            <a:ext cx="965200" cy="12142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300340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396115"/>
              </p:ext>
            </p:extLst>
          </p:nvPr>
        </p:nvGraphicFramePr>
        <p:xfrm>
          <a:off x="2563420" y="3058100"/>
          <a:ext cx="4556756" cy="2143125"/>
        </p:xfrm>
        <a:graphic>
          <a:graphicData uri="http://schemas.openxmlformats.org/drawingml/2006/table">
            <a:tbl>
              <a:tblPr firstRow="1" firstCol="1" bandRow="1"/>
              <a:tblGrid>
                <a:gridCol w="4556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43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7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Ámbitos de actuación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7136" y="188641"/>
            <a:ext cx="8831461" cy="151891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ESCUELA ESPACIO DE PAZ</a:t>
            </a:r>
          </a:p>
        </p:txBody>
      </p:sp>
      <p:pic>
        <p:nvPicPr>
          <p:cNvPr id="6" name="Picture 8" descr="Image result for wenceslao ben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1" y="6357537"/>
            <a:ext cx="2009180" cy="2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53"/>
          <p:cNvSpPr/>
          <p:nvPr/>
        </p:nvSpPr>
        <p:spPr>
          <a:xfrm>
            <a:off x="451328" y="3277109"/>
            <a:ext cx="1505821" cy="69249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Aula de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convivencia</a:t>
            </a:r>
          </a:p>
        </p:txBody>
      </p:sp>
      <p:sp>
        <p:nvSpPr>
          <p:cNvPr id="8" name="Shape 153"/>
          <p:cNvSpPr/>
          <p:nvPr/>
        </p:nvSpPr>
        <p:spPr>
          <a:xfrm>
            <a:off x="2296931" y="2132856"/>
            <a:ext cx="1408890" cy="69249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Tutorías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personales</a:t>
            </a:r>
          </a:p>
        </p:txBody>
      </p:sp>
      <p:sp>
        <p:nvSpPr>
          <p:cNvPr id="9" name="Shape 153"/>
          <p:cNvSpPr/>
          <p:nvPr/>
        </p:nvSpPr>
        <p:spPr>
          <a:xfrm>
            <a:off x="3957845" y="2118353"/>
            <a:ext cx="1665870" cy="69249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Ayudantes y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mediadores</a:t>
            </a:r>
          </a:p>
        </p:txBody>
      </p:sp>
      <p:sp>
        <p:nvSpPr>
          <p:cNvPr id="10" name="Shape 153"/>
          <p:cNvSpPr/>
          <p:nvPr/>
        </p:nvSpPr>
        <p:spPr>
          <a:xfrm>
            <a:off x="5888397" y="2129299"/>
            <a:ext cx="1201501" cy="69249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Alumnos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tutores</a:t>
            </a:r>
          </a:p>
        </p:txBody>
      </p:sp>
      <p:sp>
        <p:nvSpPr>
          <p:cNvPr id="11" name="Shape 153"/>
          <p:cNvSpPr/>
          <p:nvPr/>
        </p:nvSpPr>
        <p:spPr>
          <a:xfrm>
            <a:off x="7311513" y="2302423"/>
            <a:ext cx="1393111" cy="346249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Campañas</a:t>
            </a:r>
          </a:p>
        </p:txBody>
      </p:sp>
      <p:sp>
        <p:nvSpPr>
          <p:cNvPr id="12" name="Shape 153"/>
          <p:cNvSpPr/>
          <p:nvPr/>
        </p:nvSpPr>
        <p:spPr>
          <a:xfrm>
            <a:off x="103227" y="4230925"/>
            <a:ext cx="2337629" cy="69249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Actuaciones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medioambientales</a:t>
            </a:r>
          </a:p>
        </p:txBody>
      </p:sp>
      <p:sp>
        <p:nvSpPr>
          <p:cNvPr id="13" name="Shape 153"/>
          <p:cNvSpPr/>
          <p:nvPr/>
        </p:nvSpPr>
        <p:spPr>
          <a:xfrm>
            <a:off x="484015" y="2118353"/>
            <a:ext cx="1440449" cy="69249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Medidas 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correctoras</a:t>
            </a:r>
          </a:p>
        </p:txBody>
      </p:sp>
      <p:sp>
        <p:nvSpPr>
          <p:cNvPr id="14" name="Shape 153"/>
          <p:cNvSpPr/>
          <p:nvPr/>
        </p:nvSpPr>
        <p:spPr>
          <a:xfrm>
            <a:off x="7514325" y="3370204"/>
            <a:ext cx="1104570" cy="346249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Igualdad</a:t>
            </a:r>
          </a:p>
        </p:txBody>
      </p:sp>
      <p:sp>
        <p:nvSpPr>
          <p:cNvPr id="16" name="Shape 153"/>
          <p:cNvSpPr/>
          <p:nvPr/>
        </p:nvSpPr>
        <p:spPr>
          <a:xfrm>
            <a:off x="2566487" y="5475459"/>
            <a:ext cx="4523411" cy="346249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Talleres de padres y madres</a:t>
            </a:r>
          </a:p>
        </p:txBody>
      </p:sp>
      <p:pic>
        <p:nvPicPr>
          <p:cNvPr id="5122" name="Picture 2" descr="Resultado de imagen de convivencia + junta de andaluc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82" y="908719"/>
            <a:ext cx="1274423" cy="113042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53"/>
          <p:cNvSpPr/>
          <p:nvPr/>
        </p:nvSpPr>
        <p:spPr>
          <a:xfrm>
            <a:off x="7854208" y="4061647"/>
            <a:ext cx="439224" cy="338554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2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TEI</a:t>
            </a:r>
            <a:endParaRPr lang="es-ES" sz="2200" dirty="0">
              <a:solidFill>
                <a:srgbClr val="000000"/>
              </a:solidFill>
              <a:uFillTx/>
              <a:latin typeface="Futura"/>
              <a:cs typeface="Futura"/>
              <a:sym typeface="Futura"/>
            </a:endParaRPr>
          </a:p>
        </p:txBody>
      </p:sp>
      <p:pic>
        <p:nvPicPr>
          <p:cNvPr id="18" name="Picture 2" descr="SARS-CoV-2 without 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11" y="5856877"/>
            <a:ext cx="629152" cy="6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5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6" grpId="0" animBg="1" advAuto="0"/>
      <p:bldP spid="15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7136" y="188641"/>
            <a:ext cx="8831461" cy="151891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ESCUELA ESPACIO DE PAZ</a:t>
            </a:r>
          </a:p>
        </p:txBody>
      </p:sp>
      <p:pic>
        <p:nvPicPr>
          <p:cNvPr id="6" name="Picture 8" descr="Image result for wenceslao ben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1" y="6357537"/>
            <a:ext cx="2009180" cy="2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153"/>
          <p:cNvSpPr/>
          <p:nvPr/>
        </p:nvSpPr>
        <p:spPr>
          <a:xfrm>
            <a:off x="395536" y="2047636"/>
            <a:ext cx="3313925" cy="430887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2800" b="1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TEI</a:t>
            </a:r>
            <a:endParaRPr lang="es-ES" sz="2800" b="1" dirty="0">
              <a:solidFill>
                <a:srgbClr val="000000"/>
              </a:solidFill>
              <a:uFillTx/>
              <a:latin typeface="Futura"/>
              <a:cs typeface="Futura"/>
              <a:sym typeface="Futura"/>
            </a:endParaRPr>
          </a:p>
        </p:txBody>
      </p:sp>
      <p:sp>
        <p:nvSpPr>
          <p:cNvPr id="18" name="Shape 153"/>
          <p:cNvSpPr/>
          <p:nvPr/>
        </p:nvSpPr>
        <p:spPr>
          <a:xfrm>
            <a:off x="395536" y="3019454"/>
            <a:ext cx="8280920" cy="1908215"/>
          </a:xfrm>
          <a:prstGeom prst="rect">
            <a:avLst/>
          </a:prstGeom>
          <a:solidFill>
            <a:srgbClr val="FFF76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400">
                <a:solidFill>
                  <a:srgbClr val="0042AA"/>
                </a:solidFill>
              </a:defRPr>
            </a:lvl1pPr>
          </a:lstStyle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Todo el alumno de 1º de la ESO va a tener un alumno tutor en 3º.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Se verán al menos una vez por semana.</a:t>
            </a:r>
          </a:p>
          <a:p>
            <a:pPr marL="0" marR="0" algn="ctr" defTabSz="410730" hangingPunct="1">
              <a:defRPr sz="1800">
                <a:solidFill>
                  <a:srgbClr val="000000"/>
                </a:solidFill>
              </a:defRPr>
            </a:pPr>
            <a:r>
              <a:rPr lang="es-ES" sz="3100" dirty="0" smtClean="0">
                <a:solidFill>
                  <a:srgbClr val="000000"/>
                </a:solidFill>
                <a:uFillTx/>
                <a:latin typeface="Futura"/>
                <a:cs typeface="Futura"/>
                <a:sym typeface="Futura"/>
              </a:rPr>
              <a:t>Estarán coordinados por un docente.</a:t>
            </a:r>
            <a:endParaRPr lang="es-ES" sz="1300" dirty="0">
              <a:solidFill>
                <a:srgbClr val="000000"/>
              </a:solidFill>
              <a:uFillTx/>
              <a:latin typeface="Futura"/>
              <a:cs typeface="Futura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48978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57969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Matriculación"/>
          <p:cNvSpPr txBox="1"/>
          <p:nvPr/>
        </p:nvSpPr>
        <p:spPr>
          <a:xfrm>
            <a:off x="330200" y="1556792"/>
            <a:ext cx="84836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Matriculación</a:t>
            </a:r>
            <a:endParaRPr dirty="0"/>
          </a:p>
        </p:txBody>
      </p:sp>
      <p:pic>
        <p:nvPicPr>
          <p:cNvPr id="22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11" name="OFERTA EDUCATIVA"/>
          <p:cNvSpPr txBox="1"/>
          <p:nvPr/>
        </p:nvSpPr>
        <p:spPr>
          <a:xfrm>
            <a:off x="1403649" y="2832100"/>
            <a:ext cx="6315570" cy="21954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dirty="0" smtClean="0"/>
              <a:t>EN </a:t>
            </a:r>
            <a:r>
              <a:rPr lang="es-ES" sz="4000" dirty="0" smtClean="0"/>
              <a:t>JULIO</a:t>
            </a:r>
            <a:r>
              <a:rPr lang="es-ES" dirty="0" smtClean="0"/>
              <a:t>, MEDIANTE SOBRE DE MATRÍCULA ELECTRÓNICO, Y SIGUIENDO EL CALENDARIO DE MATRICULACIÓN OFICIAL DE LA JUNTA.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2" y="2509293"/>
            <a:ext cx="8989610" cy="434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7596336" y="1916832"/>
            <a:ext cx="792088" cy="1152128"/>
          </a:xfrm>
          <a:prstGeom prst="downArrow">
            <a:avLst/>
          </a:prstGeom>
          <a:solidFill>
            <a:srgbClr val="D34817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627784" y="5445224"/>
            <a:ext cx="1728192" cy="504056"/>
          </a:xfrm>
          <a:prstGeom prst="rightArrow">
            <a:avLst/>
          </a:prstGeom>
          <a:solidFill>
            <a:srgbClr val="D34817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animBg="1" advAuto="0"/>
      <p:bldP spid="11" grpId="0" animBg="1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" name="NOVEDADES IMPORTANTES"/>
          <p:cNvSpPr txBox="1"/>
          <p:nvPr/>
        </p:nvSpPr>
        <p:spPr>
          <a:xfrm>
            <a:off x="330200" y="1879600"/>
            <a:ext cx="84836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NOVEDADES IMPORTANTES</a:t>
            </a:r>
          </a:p>
        </p:txBody>
      </p:sp>
      <p:pic>
        <p:nvPicPr>
          <p:cNvPr id="26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01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NUEVO HORARIO"/>
          <p:cNvSpPr txBox="1"/>
          <p:nvPr/>
        </p:nvSpPr>
        <p:spPr>
          <a:xfrm>
            <a:off x="152400" y="1435100"/>
            <a:ext cx="8839200" cy="66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NUEVO HORARIO</a:t>
            </a:r>
          </a:p>
        </p:txBody>
      </p:sp>
      <p:pic>
        <p:nvPicPr>
          <p:cNvPr id="303" name="54615-2.mov" descr="54615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62000" y="3771900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54615-2.mov" descr="54615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816100" y="4851400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54615-2.mov" descr="54615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54900" y="3822700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54615-2.mov" descr="54615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953000" y="3810000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54615-2.mov" descr="54615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717800" y="3810000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54615-2.mov" descr="54615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848100" y="4838700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54615-2.mov" descr="54615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248400" y="4838700"/>
            <a:ext cx="9525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8:00 a 14:30"/>
          <p:cNvSpPr txBox="1"/>
          <p:nvPr/>
        </p:nvSpPr>
        <p:spPr>
          <a:xfrm>
            <a:off x="1130300" y="2425700"/>
            <a:ext cx="6680200" cy="107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64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8:00 a 14:30</a:t>
            </a:r>
          </a:p>
        </p:txBody>
      </p:sp>
      <p:sp>
        <p:nvSpPr>
          <p:cNvPr id="311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794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40" fill="hold"/>
                                        <p:tgtEl>
                                          <p:spTgt spid="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1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40" fill="hold"/>
                                        <p:tgtEl>
                                          <p:spTgt spid="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2"/>
                            </p:stCondLst>
                            <p:childTnLst>
                              <p:par>
                                <p:cTn id="2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2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40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3"/>
                            </p:stCondLst>
                            <p:childTnLst>
                              <p:par>
                                <p:cTn id="3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3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40" fill="hold"/>
                                        <p:tgtEl>
                                          <p:spTgt spid="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4"/>
                            </p:stCondLst>
                            <p:childTnLst>
                              <p:par>
                                <p:cTn id="4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4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40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5"/>
                            </p:stCondLst>
                            <p:childTnLst>
                              <p:par>
                                <p:cTn id="5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5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40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6"/>
                            </p:stCondLst>
                            <p:childTnLst>
                              <p:par>
                                <p:cTn id="5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6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40" fill="hold"/>
                                        <p:tgtEl>
                                          <p:spTgt spid="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3" fill="hold" display="0">
                  <p:stCondLst>
                    <p:cond delay="indefinite"/>
                  </p:stCondLst>
                </p:cTn>
                <p:tgtEl>
                  <p:spTgt spid="308"/>
                </p:tgtEl>
              </p:cMediaNode>
            </p:video>
            <p:video>
              <p:cMediaNode vol="100000">
                <p:cTn id="64" fill="hold" display="0">
                  <p:stCondLst>
                    <p:cond delay="indefinite"/>
                  </p:stCondLst>
                </p:cTn>
                <p:tgtEl>
                  <p:spTgt spid="306"/>
                </p:tgtEl>
              </p:cMediaNode>
            </p:video>
            <p:video>
              <p:cMediaNode vol="100000">
                <p:cTn id="65" fill="hold" display="0">
                  <p:stCondLst>
                    <p:cond delay="indefinite"/>
                  </p:stCondLst>
                </p:cTn>
                <p:tgtEl>
                  <p:spTgt spid="307"/>
                </p:tgtEl>
              </p:cMediaNode>
            </p:video>
            <p:video>
              <p:cMediaNode vol="100000">
                <p:cTn id="66" fill="hold" display="0">
                  <p:stCondLst>
                    <p:cond delay="indefinite"/>
                  </p:stCondLst>
                </p:cTn>
                <p:tgtEl>
                  <p:spTgt spid="309"/>
                </p:tgtEl>
              </p:cMediaNode>
            </p:video>
            <p:video>
              <p:cMediaNode vol="100000">
                <p:cTn id="67" fill="hold" display="0">
                  <p:stCondLst>
                    <p:cond delay="indefinite"/>
                  </p:stCondLst>
                </p:cTn>
                <p:tgtEl>
                  <p:spTgt spid="304"/>
                </p:tgtEl>
              </p:cMediaNode>
            </p:video>
            <p:video>
              <p:cMediaNode vol="100000">
                <p:cTn id="68" fill="hold" display="0">
                  <p:stCondLst>
                    <p:cond delay="indefinite"/>
                  </p:stCondLst>
                </p:cTn>
                <p:tgtEl>
                  <p:spTgt spid="305"/>
                </p:tgtEl>
              </p:cMediaNode>
            </p:video>
            <p:video>
              <p:cMediaNode vol="100000">
                <p:cTn id="69" fill="hold" display="0">
                  <p:stCondLst>
                    <p:cond delay="indefinite"/>
                  </p:stCondLst>
                </p:cTn>
                <p:tgtEl>
                  <p:spTgt spid="303"/>
                </p:tgtEl>
              </p:cMediaNode>
            </p:video>
          </p:childTnLst>
        </p:cTn>
      </p:par>
    </p:tnLst>
    <p:bldLst>
      <p:bldP spid="302" grpId="0" animBg="1" advAuto="0"/>
      <p:bldP spid="303" grpId="0" animBg="1" advAuto="0"/>
      <p:bldP spid="304" grpId="0" animBg="1" advAuto="0"/>
      <p:bldP spid="305" grpId="0" animBg="1" advAuto="0"/>
      <p:bldP spid="306" grpId="0" animBg="1" advAuto="0"/>
      <p:bldP spid="307" grpId="0" animBg="1" advAuto="0"/>
      <p:bldP spid="308" grpId="0" animBg="1" advAuto="0"/>
      <p:bldP spid="309" grpId="0" animBg="1" advAuto="0"/>
      <p:bldP spid="310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8" name="NORMAS MUY SENCILLAS"/>
          <p:cNvSpPr txBox="1"/>
          <p:nvPr/>
        </p:nvSpPr>
        <p:spPr>
          <a:xfrm>
            <a:off x="1075829" y="1359026"/>
            <a:ext cx="67945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NORMAS MUY SENCILLAS</a:t>
            </a:r>
          </a:p>
        </p:txBody>
      </p:sp>
      <p:pic>
        <p:nvPicPr>
          <p:cNvPr id="35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untualidad"/>
          <p:cNvSpPr txBox="1"/>
          <p:nvPr/>
        </p:nvSpPr>
        <p:spPr>
          <a:xfrm>
            <a:off x="922660" y="2360829"/>
            <a:ext cx="3289300" cy="66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Puntualidad</a:t>
            </a:r>
            <a:endParaRPr dirty="0"/>
          </a:p>
        </p:txBody>
      </p:sp>
      <p:sp>
        <p:nvSpPr>
          <p:cNvPr id="361" name="Silencio"/>
          <p:cNvSpPr txBox="1"/>
          <p:nvPr/>
        </p:nvSpPr>
        <p:spPr>
          <a:xfrm>
            <a:off x="1181472" y="3226738"/>
            <a:ext cx="2679700" cy="66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Silencio</a:t>
            </a:r>
            <a:endParaRPr dirty="0"/>
          </a:p>
        </p:txBody>
      </p:sp>
      <p:sp>
        <p:nvSpPr>
          <p:cNvPr id="362" name="Cambios de Clase"/>
          <p:cNvSpPr txBox="1"/>
          <p:nvPr/>
        </p:nvSpPr>
        <p:spPr>
          <a:xfrm>
            <a:off x="5579063" y="1958196"/>
            <a:ext cx="2679700" cy="1219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Cambios</a:t>
            </a:r>
            <a:r>
              <a:rPr dirty="0"/>
              <a:t> de </a:t>
            </a:r>
            <a:r>
              <a:rPr dirty="0" err="1"/>
              <a:t>Clase</a:t>
            </a:r>
            <a:endParaRPr dirty="0"/>
          </a:p>
        </p:txBody>
      </p:sp>
      <p:sp>
        <p:nvSpPr>
          <p:cNvPr id="363" name="Móvil"/>
          <p:cNvSpPr txBox="1"/>
          <p:nvPr/>
        </p:nvSpPr>
        <p:spPr>
          <a:xfrm>
            <a:off x="6120918" y="3200648"/>
            <a:ext cx="1650753" cy="66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Móvil</a:t>
            </a:r>
            <a:endParaRPr dirty="0"/>
          </a:p>
        </p:txBody>
      </p:sp>
      <p:sp>
        <p:nvSpPr>
          <p:cNvPr id="364" name="Delegado/a"/>
          <p:cNvSpPr txBox="1"/>
          <p:nvPr/>
        </p:nvSpPr>
        <p:spPr>
          <a:xfrm>
            <a:off x="876672" y="5072856"/>
            <a:ext cx="3289300" cy="66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Delegado</a:t>
            </a:r>
            <a:r>
              <a:rPr dirty="0"/>
              <a:t>/a</a:t>
            </a:r>
          </a:p>
        </p:txBody>
      </p:sp>
      <p:sp>
        <p:nvSpPr>
          <p:cNvPr id="365" name="Agenda"/>
          <p:cNvSpPr txBox="1"/>
          <p:nvPr/>
        </p:nvSpPr>
        <p:spPr>
          <a:xfrm>
            <a:off x="1403648" y="4094956"/>
            <a:ext cx="2273300" cy="66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Agenda</a:t>
            </a:r>
          </a:p>
        </p:txBody>
      </p:sp>
      <p:pic>
        <p:nvPicPr>
          <p:cNvPr id="366" name="Rounded Rectangle" descr="Rounded 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221" y="3192388"/>
            <a:ext cx="1979473" cy="694750"/>
          </a:xfrm>
          <a:prstGeom prst="rect">
            <a:avLst/>
          </a:prstGeom>
        </p:spPr>
      </p:pic>
      <p:pic>
        <p:nvPicPr>
          <p:cNvPr id="368" name="Rounded Rectangle" descr="Rounded Rectangl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4886" y="1988840"/>
            <a:ext cx="2679700" cy="1130300"/>
          </a:xfrm>
          <a:prstGeom prst="rect">
            <a:avLst/>
          </a:prstGeom>
        </p:spPr>
      </p:pic>
      <p:sp>
        <p:nvSpPr>
          <p:cNvPr id="370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pic>
        <p:nvPicPr>
          <p:cNvPr id="17" name="Rounded Rectangle" descr="Rounded 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152" y="3933056"/>
            <a:ext cx="2082800" cy="822300"/>
          </a:xfrm>
          <a:prstGeom prst="rect">
            <a:avLst/>
          </a:prstGeom>
        </p:spPr>
      </p:pic>
      <p:sp>
        <p:nvSpPr>
          <p:cNvPr id="19" name="Agenda"/>
          <p:cNvSpPr txBox="1"/>
          <p:nvPr/>
        </p:nvSpPr>
        <p:spPr>
          <a:xfrm>
            <a:off x="6012160" y="4005064"/>
            <a:ext cx="1876146" cy="656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 smtClean="0"/>
              <a:t>Salida</a:t>
            </a:r>
            <a:endParaRPr dirty="0"/>
          </a:p>
        </p:txBody>
      </p:sp>
      <p:pic>
        <p:nvPicPr>
          <p:cNvPr id="20" name="Rounded Rectangle" descr="Rounded 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4057" y="4910956"/>
            <a:ext cx="2082800" cy="822300"/>
          </a:xfrm>
          <a:prstGeom prst="rect">
            <a:avLst/>
          </a:prstGeom>
        </p:spPr>
      </p:pic>
      <p:sp>
        <p:nvSpPr>
          <p:cNvPr id="21" name="Agenda"/>
          <p:cNvSpPr txBox="1"/>
          <p:nvPr/>
        </p:nvSpPr>
        <p:spPr>
          <a:xfrm>
            <a:off x="6084168" y="5013176"/>
            <a:ext cx="1876146" cy="656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 smtClean="0"/>
              <a:t>Faltas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7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 advAuto="0"/>
      <p:bldP spid="360" grpId="0" animBg="1" advAuto="0"/>
      <p:bldP spid="361" grpId="0" animBg="1" advAuto="0"/>
      <p:bldP spid="362" grpId="0" animBg="1" advAuto="0"/>
      <p:bldP spid="363" grpId="0" animBg="1" advAuto="0"/>
      <p:bldP spid="364" grpId="0" animBg="1" advAuto="0"/>
      <p:bldP spid="365" grpId="0" animBg="1" advAuto="0"/>
      <p:bldP spid="366" grpId="0" animBg="1" advAuto="0"/>
      <p:bldP spid="368" grpId="0" animBg="1" advAuto="0"/>
      <p:bldP spid="17" grpId="0" animBg="1" advAuto="0"/>
      <p:bldP spid="19" grpId="0" animBg="1" advAuto="0"/>
      <p:bldP spid="20" grpId="0" animBg="1" advAuto="0"/>
      <p:bldP spid="21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1475656" y="1338114"/>
            <a:ext cx="6032150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 </a:t>
            </a:r>
            <a:r>
              <a:rPr lang="en-US" sz="4500" b="1" dirty="0" err="1">
                <a:solidFill>
                  <a:schemeClr val="accent1">
                    <a:lumMod val="75000"/>
                  </a:schemeClr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Uso</a:t>
            </a: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 de </a:t>
            </a:r>
            <a:r>
              <a:rPr lang="en-US" sz="4500" b="1" dirty="0" err="1">
                <a:solidFill>
                  <a:schemeClr val="accent1">
                    <a:lumMod val="75000"/>
                  </a:schemeClr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iPasen</a:t>
            </a:r>
            <a:endParaRPr lang="en-US" sz="4500" b="1" dirty="0">
              <a:solidFill>
                <a:schemeClr val="accent1">
                  <a:lumMod val="75000"/>
                </a:schemeClr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</p:txBody>
      </p:sp>
      <p:pic>
        <p:nvPicPr>
          <p:cNvPr id="6" name="Picture 8" descr="Image result for wenceslao ben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1" y="6357537"/>
            <a:ext cx="2009180" cy="2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n de ipasen"/>
          <p:cNvSpPr>
            <a:spLocks noChangeAspect="1" noChangeArrowheads="1"/>
          </p:cNvSpPr>
          <p:nvPr/>
        </p:nvSpPr>
        <p:spPr bwMode="auto">
          <a:xfrm>
            <a:off x="109388" y="-101575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10" y="2132856"/>
            <a:ext cx="2842554" cy="28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cvbZUTJbY6c/WgK9gzH2JWI/AAAAAAAAA48/5qgheqKPnGgElK3ykXD6N__RGDlVCCGZQCLcBGAs/s400/Screenshot_2017-11-08-08-26-52%2B%25281%25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26" y="2364406"/>
            <a:ext cx="2227748" cy="36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"/>
          <p:cNvSpPr/>
          <p:nvPr/>
        </p:nvSpPr>
        <p:spPr>
          <a:xfrm>
            <a:off x="-66675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2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3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RESULTADOS"/>
          <p:cNvSpPr txBox="1"/>
          <p:nvPr/>
        </p:nvSpPr>
        <p:spPr>
          <a:xfrm>
            <a:off x="330200" y="1154420"/>
            <a:ext cx="84836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200" dirty="0" smtClean="0"/>
              <a:t>RESULTADOS</a:t>
            </a:r>
            <a:r>
              <a:rPr lang="es-ES" sz="3200" dirty="0" smtClean="0"/>
              <a:t> FINALES DEL </a:t>
            </a:r>
          </a:p>
          <a:p>
            <a:r>
              <a:rPr lang="es-ES" sz="3200" dirty="0" smtClean="0"/>
              <a:t>CURSO 20/21. NOTA MEDIA EN 1º.</a:t>
            </a:r>
            <a:endParaRPr dirty="0"/>
          </a:p>
        </p:txBody>
      </p:sp>
      <p:sp>
        <p:nvSpPr>
          <p:cNvPr id="336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132088328"/>
              </p:ext>
            </p:extLst>
          </p:nvPr>
        </p:nvGraphicFramePr>
        <p:xfrm>
          <a:off x="330200" y="2213696"/>
          <a:ext cx="86342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1" animBg="1" advAuto="0"/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4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ESULTADOS"/>
          <p:cNvSpPr txBox="1"/>
          <p:nvPr/>
        </p:nvSpPr>
        <p:spPr>
          <a:xfrm>
            <a:off x="971600" y="1342703"/>
            <a:ext cx="727280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4000" dirty="0" smtClean="0"/>
              <a:t>SATISFACCIÓN FAMILIAS</a:t>
            </a:r>
            <a:endParaRPr sz="4000" dirty="0"/>
          </a:p>
        </p:txBody>
      </p:sp>
      <p:sp>
        <p:nvSpPr>
          <p:cNvPr id="344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06920"/>
            <a:ext cx="8381638" cy="405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4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ESULTADOS"/>
          <p:cNvSpPr txBox="1"/>
          <p:nvPr/>
        </p:nvSpPr>
        <p:spPr>
          <a:xfrm>
            <a:off x="696118" y="1342703"/>
            <a:ext cx="783632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4000" dirty="0" smtClean="0"/>
              <a:t>SATISFACCIÓN ALUMNADO</a:t>
            </a:r>
            <a:endParaRPr sz="4000" dirty="0"/>
          </a:p>
        </p:txBody>
      </p:sp>
      <p:sp>
        <p:nvSpPr>
          <p:cNvPr id="344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060848"/>
            <a:ext cx="82590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" name="TELÉFÓNO DEL CENTRO"/>
          <p:cNvSpPr txBox="1"/>
          <p:nvPr/>
        </p:nvSpPr>
        <p:spPr>
          <a:xfrm>
            <a:off x="552450" y="898525"/>
            <a:ext cx="77724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0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TELÉFÓNO DEL CENTRO</a:t>
            </a:r>
          </a:p>
        </p:txBody>
      </p:sp>
      <p:sp>
        <p:nvSpPr>
          <p:cNvPr id="107" name="671 533 395"/>
          <p:cNvSpPr txBox="1"/>
          <p:nvPr/>
        </p:nvSpPr>
        <p:spPr>
          <a:xfrm>
            <a:off x="1043781" y="2043112"/>
            <a:ext cx="67945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7200" b="1">
                <a:solidFill>
                  <a:srgbClr val="003DCC"/>
                </a:solidFill>
                <a:uFill>
                  <a:solidFill>
                    <a:srgbClr val="003D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671 533 395</a:t>
            </a:r>
          </a:p>
        </p:txBody>
      </p:sp>
      <p:pic>
        <p:nvPicPr>
          <p:cNvPr id="108" name="descarga.png" descr="descarg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9900" y="3235796"/>
            <a:ext cx="2857500" cy="2857500"/>
          </a:xfrm>
          <a:prstGeom prst="rect">
            <a:avLst/>
          </a:prstGeom>
        </p:spPr>
      </p:pic>
      <p:pic>
        <p:nvPicPr>
          <p:cNvPr id="109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animBg="1" advAuto="0"/>
      <p:bldP spid="107" grpId="2" animBg="1" advAuto="0"/>
      <p:bldP spid="108" grpId="3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3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5" name="COSITAS IMPORTANTES"/>
          <p:cNvSpPr txBox="1"/>
          <p:nvPr/>
        </p:nvSpPr>
        <p:spPr>
          <a:xfrm>
            <a:off x="1056481" y="1560512"/>
            <a:ext cx="67945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COSITAS IMPORTANTES</a:t>
            </a:r>
          </a:p>
        </p:txBody>
      </p:sp>
      <p:sp>
        <p:nvSpPr>
          <p:cNvPr id="376" name="RECREOS"/>
          <p:cNvSpPr txBox="1"/>
          <p:nvPr/>
        </p:nvSpPr>
        <p:spPr>
          <a:xfrm>
            <a:off x="251519" y="2060848"/>
            <a:ext cx="8601962" cy="841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smtClean="0"/>
              <a:t>RECREOS</a:t>
            </a:r>
            <a:r>
              <a:rPr lang="es-ES" dirty="0" smtClean="0"/>
              <a:t> ACTIVOS</a:t>
            </a:r>
            <a:endParaRPr dirty="0"/>
          </a:p>
        </p:txBody>
      </p:sp>
      <p:pic>
        <p:nvPicPr>
          <p:cNvPr id="37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pic>
        <p:nvPicPr>
          <p:cNvPr id="2050" name="Picture 2" descr="http://ieswenceslaobenitez.es/wp-content/uploads/2019/11/BALONCESTO-2-300x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34975"/>
            <a:ext cx="43460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eswenceslaobenitez.es/wp-content/uploads/2019/11/FUTBOL-SALA-CADET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9" y="3111500"/>
            <a:ext cx="411796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70385" y="6036232"/>
            <a:ext cx="6013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buClr>
                <a:srgbClr val="FFFFFF"/>
              </a:buClr>
              <a:buFontTx/>
              <a:buChar char="-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</a:rPr>
              <a:t>Siempre que la situación sanitaria y los protocolos lo permitan.</a:t>
            </a:r>
            <a:endParaRPr lang="es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nimBg="1"/>
      <p:bldP spid="376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7" name="Incluso…"/>
          <p:cNvSpPr txBox="1"/>
          <p:nvPr/>
        </p:nvSpPr>
        <p:spPr>
          <a:xfrm>
            <a:off x="5384800" y="1790700"/>
            <a:ext cx="3416300" cy="378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Incluso</a:t>
            </a:r>
          </a:p>
          <a:p>
            <a: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podrán retar</a:t>
            </a:r>
          </a:p>
          <a:p>
            <a: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a los</a:t>
            </a:r>
          </a:p>
          <a:p>
            <a: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profes...</a:t>
            </a:r>
          </a:p>
        </p:txBody>
      </p:sp>
      <p:pic>
        <p:nvPicPr>
          <p:cNvPr id="38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24991282_161241317963141_5834862144919057139_n.jpg" descr="24991282_161241317963141_5834862144919057139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582" y="1181100"/>
            <a:ext cx="4931318" cy="5054600"/>
          </a:xfrm>
          <a:prstGeom prst="rect">
            <a:avLst/>
          </a:prstGeom>
        </p:spPr>
      </p:pic>
      <p:sp>
        <p:nvSpPr>
          <p:cNvPr id="390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1" animBg="1" advAuto="0"/>
      <p:bldP spid="389" grpId="2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1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0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Convivirán"/>
          <p:cNvSpPr txBox="1"/>
          <p:nvPr/>
        </p:nvSpPr>
        <p:spPr>
          <a:xfrm>
            <a:off x="1828800" y="1333500"/>
            <a:ext cx="5486400" cy="83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 smtClean="0"/>
              <a:t>Conviv</a:t>
            </a:r>
            <a:r>
              <a:rPr lang="es-ES" dirty="0" err="1" smtClean="0"/>
              <a:t>encias</a:t>
            </a:r>
            <a:endParaRPr dirty="0"/>
          </a:p>
        </p:txBody>
      </p:sp>
      <p:sp>
        <p:nvSpPr>
          <p:cNvPr id="406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6" y="2061792"/>
            <a:ext cx="4581128" cy="458112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 rot="16200000">
            <a:off x="6187453" y="3973787"/>
            <a:ext cx="52550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buClr>
                <a:srgbClr val="FFFFFF"/>
              </a:buClr>
              <a:buFontTx/>
              <a:buChar char="-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</a:rPr>
              <a:t>Siempre que la situación sanitaria y los protocolos lo permitan.</a:t>
            </a:r>
            <a:endParaRPr lang="es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angle"/>
          <p:cNvSpPr/>
          <p:nvPr/>
        </p:nvSpPr>
        <p:spPr>
          <a:xfrm>
            <a:off x="6350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1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Participarán"/>
          <p:cNvSpPr txBox="1"/>
          <p:nvPr/>
        </p:nvSpPr>
        <p:spPr>
          <a:xfrm>
            <a:off x="1828800" y="1150640"/>
            <a:ext cx="5486400" cy="83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Participarán</a:t>
            </a:r>
            <a:endParaRPr dirty="0"/>
          </a:p>
        </p:txBody>
      </p:sp>
      <p:pic>
        <p:nvPicPr>
          <p:cNvPr id="416" name="27545447_185659102188029_9085801449565122303_n.tiff" descr="27545447_185659102188029_9085801449565122303_n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872" y="1997293"/>
            <a:ext cx="4627117" cy="4627117"/>
          </a:xfrm>
          <a:prstGeom prst="rect">
            <a:avLst/>
          </a:prstGeom>
        </p:spPr>
      </p:pic>
      <p:sp>
        <p:nvSpPr>
          <p:cNvPr id="417" name="Campañas"/>
          <p:cNvSpPr txBox="1"/>
          <p:nvPr/>
        </p:nvSpPr>
        <p:spPr>
          <a:xfrm>
            <a:off x="444500" y="2425700"/>
            <a:ext cx="2768600" cy="469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24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Campañas</a:t>
            </a:r>
            <a:endParaRPr dirty="0"/>
          </a:p>
        </p:txBody>
      </p:sp>
      <p:sp>
        <p:nvSpPr>
          <p:cNvPr id="418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1" animBg="1" advAuto="0"/>
      <p:bldP spid="416" grpId="6" animBg="1" advAuto="0"/>
      <p:bldP spid="417" grpId="4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angle"/>
          <p:cNvSpPr/>
          <p:nvPr/>
        </p:nvSpPr>
        <p:spPr>
          <a:xfrm>
            <a:off x="6350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1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Participarán"/>
          <p:cNvSpPr txBox="1"/>
          <p:nvPr/>
        </p:nvSpPr>
        <p:spPr>
          <a:xfrm>
            <a:off x="1828800" y="1150640"/>
            <a:ext cx="5486400" cy="83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Participarán</a:t>
            </a:r>
            <a:endParaRPr dirty="0"/>
          </a:p>
        </p:txBody>
      </p:sp>
      <p:sp>
        <p:nvSpPr>
          <p:cNvPr id="417" name="Campañas"/>
          <p:cNvSpPr txBox="1"/>
          <p:nvPr/>
        </p:nvSpPr>
        <p:spPr>
          <a:xfrm>
            <a:off x="444500" y="2425700"/>
            <a:ext cx="2768600" cy="469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24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Campañas</a:t>
            </a:r>
            <a:endParaRPr dirty="0"/>
          </a:p>
        </p:txBody>
      </p:sp>
      <p:sp>
        <p:nvSpPr>
          <p:cNvPr id="418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pic>
        <p:nvPicPr>
          <p:cNvPr id="10" name="24177174_154153805338559_1513585541812007162_n.jpg" descr="24177174_154153805338559_1513585541812007162_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33588" y="2184047"/>
            <a:ext cx="59309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 advAuto="0"/>
      <p:bldP spid="417" grpId="0" animBg="1" advAuto="0"/>
      <p:bldP spid="10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1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26229900_176298279790778_5311939886517734081_n.jpg" descr="26229900_176298279790778_5311939886517734081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233" y="2159000"/>
            <a:ext cx="5926668" cy="4445000"/>
          </a:xfrm>
          <a:prstGeom prst="rect">
            <a:avLst/>
          </a:prstGeom>
        </p:spPr>
      </p:pic>
      <p:sp>
        <p:nvSpPr>
          <p:cNvPr id="414" name="Mediadores"/>
          <p:cNvSpPr txBox="1"/>
          <p:nvPr/>
        </p:nvSpPr>
        <p:spPr>
          <a:xfrm>
            <a:off x="6267896" y="2324100"/>
            <a:ext cx="2768600" cy="469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24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Mediadores</a:t>
            </a:r>
            <a:endParaRPr dirty="0"/>
          </a:p>
        </p:txBody>
      </p:sp>
      <p:sp>
        <p:nvSpPr>
          <p:cNvPr id="418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14" name="Participarán"/>
          <p:cNvSpPr txBox="1"/>
          <p:nvPr/>
        </p:nvSpPr>
        <p:spPr>
          <a:xfrm>
            <a:off x="1828800" y="1150640"/>
            <a:ext cx="5486400" cy="83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Participarán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6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 animBg="1" advAuto="0"/>
      <p:bldP spid="414" grpId="0" animBg="1" advAuto="0"/>
      <p:bldP spid="14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1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2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Talleres de padre y madres"/>
          <p:cNvSpPr txBox="1"/>
          <p:nvPr/>
        </p:nvSpPr>
        <p:spPr>
          <a:xfrm>
            <a:off x="660400" y="1333500"/>
            <a:ext cx="7200900" cy="157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Talleres de padre y madres</a:t>
            </a:r>
          </a:p>
        </p:txBody>
      </p:sp>
      <p:sp>
        <p:nvSpPr>
          <p:cNvPr id="425" name="Gimnasia de mantenimiento"/>
          <p:cNvSpPr txBox="1"/>
          <p:nvPr/>
        </p:nvSpPr>
        <p:spPr>
          <a:xfrm>
            <a:off x="179512" y="3060700"/>
            <a:ext cx="4171252" cy="19492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sz="3600" dirty="0" err="1"/>
              <a:t>Gimnasia</a:t>
            </a:r>
            <a:r>
              <a:rPr sz="3600" dirty="0"/>
              <a:t> </a:t>
            </a:r>
            <a:endParaRPr lang="es-ES" sz="3600" dirty="0" smtClean="0"/>
          </a:p>
          <a:p>
            <a: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sz="3600" dirty="0" smtClean="0"/>
              <a:t>de </a:t>
            </a:r>
            <a:r>
              <a:rPr sz="3600" dirty="0" err="1"/>
              <a:t>mantenimiento</a:t>
            </a:r>
            <a:r>
              <a:rPr dirty="0"/>
              <a:t> </a:t>
            </a:r>
          </a:p>
        </p:txBody>
      </p:sp>
      <p:pic>
        <p:nvPicPr>
          <p:cNvPr id="426" name="23659212_150537279033545_2066903122316571665_n.jpg" descr="23659212_150537279033545_2066903122316571665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0764" y="2872825"/>
            <a:ext cx="4613724" cy="3460293"/>
          </a:xfrm>
          <a:prstGeom prst="rect">
            <a:avLst/>
          </a:prstGeom>
        </p:spPr>
      </p:pic>
      <p:sp>
        <p:nvSpPr>
          <p:cNvPr id="427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1" animBg="1" advAuto="0"/>
      <p:bldP spid="425" grpId="2" animBg="1" advAuto="0"/>
      <p:bldP spid="426" grpId="3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0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4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Talleres de padre y madres"/>
          <p:cNvSpPr txBox="1"/>
          <p:nvPr/>
        </p:nvSpPr>
        <p:spPr>
          <a:xfrm>
            <a:off x="660400" y="1333500"/>
            <a:ext cx="7200900" cy="157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Talleres de padre y madres</a:t>
            </a:r>
          </a:p>
        </p:txBody>
      </p:sp>
      <p:pic>
        <p:nvPicPr>
          <p:cNvPr id="444" name="25152176_160787564675183_6372966885359209522_n.jpg" descr="25152176_160787564675183_6372966885359209522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885" y="1333500"/>
            <a:ext cx="7594601" cy="5367911"/>
          </a:xfrm>
          <a:prstGeom prst="rect">
            <a:avLst/>
          </a:prstGeom>
        </p:spPr>
      </p:pic>
      <p:sp>
        <p:nvSpPr>
          <p:cNvPr id="445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1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2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Talleres de padre y madres"/>
          <p:cNvSpPr txBox="1"/>
          <p:nvPr/>
        </p:nvSpPr>
        <p:spPr>
          <a:xfrm>
            <a:off x="660400" y="1333500"/>
            <a:ext cx="7200900" cy="157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Talleres de padre y madres</a:t>
            </a:r>
          </a:p>
        </p:txBody>
      </p:sp>
      <p:sp>
        <p:nvSpPr>
          <p:cNvPr id="425" name="Gimnasia de mantenimiento"/>
          <p:cNvSpPr txBox="1"/>
          <p:nvPr/>
        </p:nvSpPr>
        <p:spPr>
          <a:xfrm>
            <a:off x="179512" y="3060700"/>
            <a:ext cx="4171252" cy="1210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600" dirty="0" smtClean="0"/>
              <a:t>Educación emocional</a:t>
            </a:r>
            <a:endParaRPr dirty="0"/>
          </a:p>
        </p:txBody>
      </p:sp>
      <p:sp>
        <p:nvSpPr>
          <p:cNvPr id="427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2" name="AutoShape 2" descr="Qué es la educación emocional? - Beneficios de introducirla en el 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Qué es la educación emocional? - Beneficios de introducirla en el au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68" y="3212976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8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50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AMPA"/>
          <p:cNvSpPr txBox="1"/>
          <p:nvPr/>
        </p:nvSpPr>
        <p:spPr>
          <a:xfrm>
            <a:off x="1828800" y="1333500"/>
            <a:ext cx="5486400" cy="83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FF5308"/>
                </a:solidFill>
                <a:uFill>
                  <a:solidFill>
                    <a:srgbClr val="FF5308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AMPA</a:t>
            </a:r>
          </a:p>
        </p:txBody>
      </p:sp>
      <p:sp>
        <p:nvSpPr>
          <p:cNvPr id="452" name="Presidenta: Verónica Navarrete"/>
          <p:cNvSpPr txBox="1"/>
          <p:nvPr/>
        </p:nvSpPr>
        <p:spPr>
          <a:xfrm>
            <a:off x="2247900" y="2273300"/>
            <a:ext cx="4546600" cy="2311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48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Presidenta: Verónica Navarrete</a:t>
            </a:r>
          </a:p>
        </p:txBody>
      </p:sp>
      <p:sp>
        <p:nvSpPr>
          <p:cNvPr id="453" name="I.E.S. Wenceslao Benítez"/>
          <p:cNvSpPr txBox="1"/>
          <p:nvPr/>
        </p:nvSpPr>
        <p:spPr>
          <a:xfrm>
            <a:off x="696118" y="388937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1" animBg="1" advAuto="0"/>
      <p:bldP spid="45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es-ES" dirty="0" smtClean="0"/>
              <a:t> </a:t>
            </a:r>
            <a:endParaRPr dirty="0"/>
          </a:p>
        </p:txBody>
      </p:sp>
      <p:sp>
        <p:nvSpPr>
          <p:cNvPr id="112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3" name="FACEBOOK DEL CENTRO"/>
          <p:cNvSpPr txBox="1"/>
          <p:nvPr/>
        </p:nvSpPr>
        <p:spPr>
          <a:xfrm>
            <a:off x="1835696" y="434380"/>
            <a:ext cx="648483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0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FACEBOOK DEL CENTRO</a:t>
            </a:r>
          </a:p>
        </p:txBody>
      </p:sp>
      <p:sp>
        <p:nvSpPr>
          <p:cNvPr id="115" name="IES WENCESLAO BENITEZ"/>
          <p:cNvSpPr txBox="1"/>
          <p:nvPr/>
        </p:nvSpPr>
        <p:spPr>
          <a:xfrm>
            <a:off x="1056481" y="1124744"/>
            <a:ext cx="67945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003DCC"/>
                </a:solidFill>
                <a:uFill>
                  <a:solidFill>
                    <a:srgbClr val="003D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IES WENCESLAO </a:t>
            </a:r>
            <a:r>
              <a:rPr dirty="0" smtClean="0"/>
              <a:t>BEN</a:t>
            </a:r>
            <a:r>
              <a:rPr lang="es-ES" dirty="0"/>
              <a:t>Í</a:t>
            </a:r>
            <a:r>
              <a:rPr dirty="0" smtClean="0"/>
              <a:t>TEZ</a:t>
            </a:r>
            <a:endParaRPr dirty="0"/>
          </a:p>
        </p:txBody>
      </p:sp>
      <p:pic>
        <p:nvPicPr>
          <p:cNvPr id="11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2" name="Picture 8" descr="Resultado de imagen de logo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0" y="339725"/>
            <a:ext cx="1645778" cy="9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70643"/>
            <a:ext cx="90138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  <p:bldP spid="115" grpId="2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0347" cy="5730240"/>
            <a:chOff x="0" y="0"/>
            <a:chExt cx="881380" cy="5730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1278" cy="5729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8FC125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5616" y="1556792"/>
            <a:ext cx="586751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970" marR="5080" indent="-636905">
              <a:lnSpc>
                <a:spcPct val="100000"/>
              </a:lnSpc>
              <a:spcBef>
                <a:spcPts val="100"/>
              </a:spcBef>
            </a:pPr>
            <a:r>
              <a:rPr lang="es-ES" spc="-10" dirty="0" smtClean="0"/>
              <a:t>CONSEJOS DESDE ORIENTACIÓN</a:t>
            </a:r>
            <a:endParaRPr spc="-1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6624" y="3515145"/>
            <a:ext cx="1862407" cy="16949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2971" y="5759641"/>
            <a:ext cx="1430860" cy="7200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5216" y="6146901"/>
            <a:ext cx="245727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2D73B4"/>
                </a:solidFill>
                <a:latin typeface="Arial"/>
                <a:cs typeface="Arial"/>
              </a:rPr>
              <a:t>ETPOEP_ÁREA</a:t>
            </a:r>
            <a:r>
              <a:rPr sz="1100" b="1" spc="-45" dirty="0">
                <a:solidFill>
                  <a:srgbClr val="2D73B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D73B4"/>
                </a:solidFill>
                <a:latin typeface="Arial"/>
                <a:cs typeface="Arial"/>
              </a:rPr>
              <a:t>DE </a:t>
            </a:r>
            <a:r>
              <a:rPr sz="1100" b="1" spc="-10" dirty="0">
                <a:solidFill>
                  <a:srgbClr val="2D73B4"/>
                </a:solidFill>
                <a:latin typeface="Arial"/>
                <a:cs typeface="Arial"/>
              </a:rPr>
              <a:t>ORIENTACIÓN</a:t>
            </a:r>
            <a:r>
              <a:rPr sz="1100" b="1" spc="-5" dirty="0">
                <a:solidFill>
                  <a:srgbClr val="2D73B4"/>
                </a:solidFill>
                <a:latin typeface="Arial"/>
                <a:cs typeface="Arial"/>
              </a:rPr>
              <a:t> VOCACIONAL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147" y="620902"/>
            <a:ext cx="7029189" cy="3868366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algn="ctr">
              <a:lnSpc>
                <a:spcPts val="3320"/>
              </a:lnSpc>
              <a:spcBef>
                <a:spcPts val="284"/>
              </a:spcBef>
            </a:pP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Sobre</a:t>
            </a:r>
            <a:r>
              <a:rPr sz="2850" spc="-20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todo si</a:t>
            </a:r>
            <a:r>
              <a:rPr sz="2850" spc="-5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es</a:t>
            </a:r>
            <a:r>
              <a:rPr sz="2850" spc="-15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5" dirty="0">
                <a:solidFill>
                  <a:srgbClr val="539F20"/>
                </a:solidFill>
                <a:latin typeface="Trebuchet MS"/>
                <a:cs typeface="Trebuchet MS"/>
              </a:rPr>
              <a:t>la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primera</a:t>
            </a:r>
            <a:r>
              <a:rPr sz="2850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5" dirty="0">
                <a:solidFill>
                  <a:srgbClr val="539F20"/>
                </a:solidFill>
                <a:latin typeface="Trebuchet MS"/>
                <a:cs typeface="Trebuchet MS"/>
              </a:rPr>
              <a:t>vez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que</a:t>
            </a:r>
            <a:r>
              <a:rPr sz="2850" spc="-15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tenemos</a:t>
            </a:r>
            <a:r>
              <a:rPr sz="2850" spc="-5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5" dirty="0">
                <a:solidFill>
                  <a:srgbClr val="539F20"/>
                </a:solidFill>
                <a:latin typeface="Trebuchet MS"/>
                <a:cs typeface="Trebuchet MS"/>
              </a:rPr>
              <a:t>un</a:t>
            </a:r>
            <a:r>
              <a:rPr sz="2850" spc="-5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hijo </a:t>
            </a:r>
            <a:r>
              <a:rPr sz="2850" spc="-844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5" dirty="0">
                <a:solidFill>
                  <a:srgbClr val="539F20"/>
                </a:solidFill>
                <a:latin typeface="Trebuchet MS"/>
                <a:cs typeface="Trebuchet MS"/>
              </a:rPr>
              <a:t>en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 Secundaria, es</a:t>
            </a:r>
            <a:r>
              <a:rPr sz="2850" spc="-20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frecuente</a:t>
            </a:r>
            <a:r>
              <a:rPr sz="2850" spc="-20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que</a:t>
            </a:r>
            <a:r>
              <a:rPr sz="2850" spc="-20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nos</a:t>
            </a:r>
            <a:r>
              <a:rPr sz="2850" spc="-20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539F20"/>
                </a:solidFill>
                <a:latin typeface="Trebuchet MS"/>
                <a:cs typeface="Trebuchet MS"/>
              </a:rPr>
              <a:t>preguntemos:</a:t>
            </a:r>
            <a:endParaRPr sz="2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 dirty="0">
              <a:latin typeface="Trebuchet MS"/>
              <a:cs typeface="Trebuchet MS"/>
            </a:endParaRPr>
          </a:p>
          <a:p>
            <a:pPr marR="95885" algn="ctr">
              <a:lnSpc>
                <a:spcPct val="100000"/>
              </a:lnSpc>
              <a:spcBef>
                <a:spcPts val="5"/>
              </a:spcBef>
            </a:pP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¿cómo ayudarles en</a:t>
            </a:r>
            <a:r>
              <a:rPr sz="2850" b="1" spc="-5" dirty="0">
                <a:solidFill>
                  <a:srgbClr val="539F20"/>
                </a:solidFill>
                <a:latin typeface="Trebuchet MS"/>
                <a:cs typeface="Trebuchet MS"/>
              </a:rPr>
              <a:t> el</a:t>
            </a: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 paso</a:t>
            </a:r>
            <a:r>
              <a:rPr sz="2850" b="1" spc="-5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al instituto?</a:t>
            </a:r>
            <a:endParaRPr sz="2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rebuchet MS"/>
              <a:cs typeface="Trebuchet MS"/>
            </a:endParaRPr>
          </a:p>
          <a:p>
            <a:pPr marL="717550" marR="703580" algn="ctr">
              <a:lnSpc>
                <a:spcPts val="3310"/>
              </a:lnSpc>
            </a:pP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¿cómo tomar nuestro lugar </a:t>
            </a:r>
            <a:r>
              <a:rPr sz="2850" b="1" spc="-5" dirty="0">
                <a:solidFill>
                  <a:srgbClr val="539F20"/>
                </a:solidFill>
                <a:latin typeface="Trebuchet MS"/>
                <a:cs typeface="Trebuchet MS"/>
              </a:rPr>
              <a:t>de </a:t>
            </a: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padres con </a:t>
            </a:r>
            <a:r>
              <a:rPr sz="2850" b="1" spc="-844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nuestros</a:t>
            </a:r>
            <a:r>
              <a:rPr sz="2850" b="1" spc="-20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hijos</a:t>
            </a:r>
            <a:r>
              <a:rPr sz="2850" b="1" spc="-15" dirty="0">
                <a:solidFill>
                  <a:srgbClr val="539F20"/>
                </a:solidFill>
                <a:latin typeface="Trebuchet MS"/>
                <a:cs typeface="Trebuchet MS"/>
              </a:rPr>
              <a:t> </a:t>
            </a:r>
            <a:r>
              <a:rPr sz="2850" b="1" spc="-10" dirty="0">
                <a:solidFill>
                  <a:srgbClr val="539F20"/>
                </a:solidFill>
                <a:latin typeface="Trebuchet MS"/>
                <a:cs typeface="Trebuchet MS"/>
              </a:rPr>
              <a:t>adolescentes?</a:t>
            </a:r>
            <a:endParaRPr sz="285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727" y="4123618"/>
            <a:ext cx="1618317" cy="2160003"/>
          </a:xfrm>
          <a:prstGeom prst="rect">
            <a:avLst/>
          </a:prstGeom>
        </p:spPr>
      </p:pic>
      <p:pic>
        <p:nvPicPr>
          <p:cNvPr id="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27280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¿Cómo</a:t>
            </a:r>
            <a:r>
              <a:rPr sz="3600" b="1" spc="-25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les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ayudaremos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desde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el </a:t>
            </a:r>
            <a:r>
              <a:rPr sz="3600" b="1" spc="-107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instituto en</a:t>
            </a:r>
            <a:r>
              <a:rPr sz="3600" b="1" spc="-15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su</a:t>
            </a:r>
            <a:r>
              <a:rPr sz="3600" b="1" spc="-10" dirty="0">
                <a:latin typeface="Trebuchet MS"/>
                <a:cs typeface="Trebuchet MS"/>
              </a:rPr>
              <a:t> aprendizaje?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032" y="2193379"/>
            <a:ext cx="8129424" cy="286745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0" marR="387985" indent="-343535">
              <a:lnSpc>
                <a:spcPts val="3350"/>
              </a:lnSpc>
              <a:spcBef>
                <a:spcPts val="220"/>
              </a:spcBef>
            </a:pPr>
            <a:r>
              <a:rPr sz="3300" spc="-292" baseline="7575" dirty="0">
                <a:solidFill>
                  <a:srgbClr val="8FC125"/>
                </a:solidFill>
                <a:latin typeface="Cambria"/>
                <a:cs typeface="Cambria"/>
              </a:rPr>
              <a:t>▶</a:t>
            </a:r>
            <a:r>
              <a:rPr sz="3300" spc="142" baseline="7575" dirty="0">
                <a:solidFill>
                  <a:srgbClr val="8FC125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Con el acompañamiento del profesorado en </a:t>
            </a:r>
            <a:r>
              <a:rPr sz="2800" dirty="0">
                <a:solidFill>
                  <a:srgbClr val="3F3F3F"/>
                </a:solidFill>
                <a:latin typeface="Trebuchet MS"/>
                <a:cs typeface="Trebuchet MS"/>
              </a:rPr>
              <a:t>las </a:t>
            </a:r>
            <a:r>
              <a:rPr sz="2800" spc="-83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clases.</a:t>
            </a:r>
            <a:endParaRPr sz="280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885"/>
              </a:spcBef>
            </a:pPr>
            <a:r>
              <a:rPr sz="3300" spc="-292" baseline="8838" dirty="0">
                <a:solidFill>
                  <a:srgbClr val="8FC125"/>
                </a:solidFill>
                <a:latin typeface="Cambria"/>
                <a:cs typeface="Cambria"/>
              </a:rPr>
              <a:t>▶</a:t>
            </a:r>
            <a:r>
              <a:rPr sz="3300" spc="-67" baseline="8838" dirty="0">
                <a:solidFill>
                  <a:srgbClr val="8FC125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Sesión</a:t>
            </a:r>
            <a:r>
              <a:rPr sz="2800" spc="-2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de</a:t>
            </a:r>
            <a:r>
              <a:rPr sz="2800" spc="-3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F3F3F"/>
                </a:solidFill>
                <a:latin typeface="Trebuchet MS"/>
                <a:cs typeface="Trebuchet MS"/>
              </a:rPr>
              <a:t>tutoría</a:t>
            </a:r>
            <a:r>
              <a:rPr sz="2800" spc="-1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semanal.</a:t>
            </a:r>
            <a:endParaRPr sz="2800" dirty="0">
              <a:latin typeface="Trebuchet MS"/>
              <a:cs typeface="Trebuchet MS"/>
            </a:endParaRPr>
          </a:p>
          <a:p>
            <a:pPr marL="381000" marR="30480" indent="-343535">
              <a:lnSpc>
                <a:spcPct val="100000"/>
              </a:lnSpc>
              <a:spcBef>
                <a:spcPts val="995"/>
              </a:spcBef>
            </a:pPr>
            <a:r>
              <a:rPr sz="3300" spc="-292" baseline="7575" dirty="0">
                <a:solidFill>
                  <a:srgbClr val="8FC125"/>
                </a:solidFill>
                <a:latin typeface="Cambria"/>
                <a:cs typeface="Cambria"/>
              </a:rPr>
              <a:t>▶</a:t>
            </a:r>
            <a:r>
              <a:rPr sz="3300" spc="142" baseline="7575" dirty="0">
                <a:solidFill>
                  <a:srgbClr val="8FC125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Los mismos apoyos que en </a:t>
            </a:r>
            <a:r>
              <a:rPr sz="2800" spc="-20" dirty="0">
                <a:solidFill>
                  <a:srgbClr val="3F3F3F"/>
                </a:solidFill>
                <a:latin typeface="Trebuchet MS"/>
                <a:cs typeface="Trebuchet MS"/>
              </a:rPr>
              <a:t>Primaria.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Medidas </a:t>
            </a:r>
            <a:r>
              <a:rPr sz="2800" dirty="0">
                <a:solidFill>
                  <a:srgbClr val="3F3F3F"/>
                </a:solidFill>
                <a:latin typeface="Trebuchet MS"/>
                <a:cs typeface="Trebuchet MS"/>
              </a:rPr>
              <a:t> tanto para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los </a:t>
            </a:r>
            <a:r>
              <a:rPr sz="2800" dirty="0">
                <a:solidFill>
                  <a:srgbClr val="3F3F3F"/>
                </a:solidFill>
                <a:latin typeface="Trebuchet MS"/>
                <a:cs typeface="Trebuchet MS"/>
              </a:rPr>
              <a:t>que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tienen dificultades como </a:t>
            </a:r>
            <a:r>
              <a:rPr sz="2800" dirty="0">
                <a:solidFill>
                  <a:srgbClr val="3F3F3F"/>
                </a:solidFill>
                <a:latin typeface="Trebuchet MS"/>
                <a:cs typeface="Trebuchet MS"/>
              </a:rPr>
              <a:t>altas </a:t>
            </a:r>
            <a:r>
              <a:rPr sz="2800" spc="-83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Trebuchet MS"/>
                <a:cs typeface="Trebuchet MS"/>
              </a:rPr>
              <a:t>capacidades.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4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131" y="764704"/>
            <a:ext cx="6165133" cy="11676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750" dirty="0">
                <a:solidFill>
                  <a:srgbClr val="3E7718"/>
                </a:solidFill>
                <a:latin typeface="Trebuchet MS"/>
                <a:cs typeface="Trebuchet MS"/>
              </a:rPr>
              <a:t>¿Y</a:t>
            </a:r>
            <a:r>
              <a:rPr sz="3750" spc="-7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sz="3750" dirty="0">
                <a:solidFill>
                  <a:srgbClr val="3E7718"/>
                </a:solidFill>
                <a:latin typeface="Trebuchet MS"/>
                <a:cs typeface="Trebuchet MS"/>
              </a:rPr>
              <a:t>cómo </a:t>
            </a:r>
            <a:r>
              <a:rPr sz="3750" spc="-10" dirty="0">
                <a:solidFill>
                  <a:srgbClr val="3E7718"/>
                </a:solidFill>
                <a:latin typeface="Trebuchet MS"/>
                <a:cs typeface="Trebuchet MS"/>
              </a:rPr>
              <a:t>ayudarles </a:t>
            </a:r>
            <a:r>
              <a:rPr sz="3750" spc="-5" dirty="0">
                <a:solidFill>
                  <a:srgbClr val="3E7718"/>
                </a:solidFill>
                <a:latin typeface="Trebuchet MS"/>
                <a:cs typeface="Trebuchet MS"/>
              </a:rPr>
              <a:t>desde </a:t>
            </a:r>
            <a:r>
              <a:rPr sz="3750" dirty="0">
                <a:solidFill>
                  <a:srgbClr val="3E7718"/>
                </a:solidFill>
                <a:latin typeface="Trebuchet MS"/>
                <a:cs typeface="Trebuchet MS"/>
              </a:rPr>
              <a:t>la</a:t>
            </a:r>
            <a:r>
              <a:rPr sz="3750" spc="-2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sz="3750" spc="-5" dirty="0">
                <a:solidFill>
                  <a:srgbClr val="3E7718"/>
                </a:solidFill>
                <a:latin typeface="Trebuchet MS"/>
                <a:cs typeface="Trebuchet MS"/>
              </a:rPr>
              <a:t>familia?</a:t>
            </a:r>
            <a:endParaRPr sz="3750" dirty="0">
              <a:latin typeface="Trebuchet MS"/>
              <a:cs typeface="Trebuchet MS"/>
            </a:endParaRPr>
          </a:p>
        </p:txBody>
      </p:sp>
      <p:pic>
        <p:nvPicPr>
          <p:cNvPr id="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23528" y="1930119"/>
            <a:ext cx="2618076" cy="1150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700" b="1" spc="-10" dirty="0">
                <a:solidFill>
                  <a:srgbClr val="000000"/>
                </a:solidFill>
                <a:latin typeface="Trebuchet MS"/>
                <a:cs typeface="Trebuchet MS"/>
              </a:rPr>
              <a:t>Algunas</a:t>
            </a:r>
            <a:r>
              <a:rPr sz="3700" b="1" spc="-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700" b="1" spc="-5" dirty="0">
                <a:solidFill>
                  <a:srgbClr val="000000"/>
                </a:solidFill>
                <a:latin typeface="Trebuchet MS"/>
                <a:cs typeface="Trebuchet MS"/>
              </a:rPr>
              <a:t>ideas...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85999" y="2109921"/>
            <a:ext cx="6419167" cy="353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lang="es-ES" sz="2000" b="1" spc="5" dirty="0">
                <a:solidFill>
                  <a:srgbClr val="3E7718"/>
                </a:solidFill>
                <a:latin typeface="Trebuchet MS"/>
                <a:cs typeface="Trebuchet MS"/>
              </a:rPr>
              <a:t>No</a:t>
            </a:r>
            <a:r>
              <a:rPr lang="es-ES" sz="2000" b="1" spc="1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hacerles</a:t>
            </a:r>
            <a:r>
              <a:rPr lang="es-ES" sz="2000" spc="1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el trabajo </a:t>
            </a:r>
            <a:r>
              <a:rPr lang="es-ES" sz="2000" spc="-45" dirty="0">
                <a:solidFill>
                  <a:srgbClr val="3E7718"/>
                </a:solidFill>
                <a:latin typeface="Trebuchet MS"/>
                <a:cs typeface="Trebuchet MS"/>
              </a:rPr>
              <a:t>escolar,</a:t>
            </a:r>
            <a:r>
              <a:rPr lang="es-ES" sz="200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pero</a:t>
            </a:r>
            <a:r>
              <a:rPr lang="es-ES" sz="2000" spc="1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sí supervisarlo </a:t>
            </a:r>
            <a:r>
              <a:rPr lang="es-ES" sz="2000" spc="-815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(comentar</a:t>
            </a:r>
            <a:r>
              <a:rPr lang="es-ES" sz="2000" i="1" spc="-5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juntos</a:t>
            </a:r>
            <a:r>
              <a:rPr lang="es-ES" sz="2000" i="1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fechas</a:t>
            </a:r>
            <a:r>
              <a:rPr lang="es-ES" sz="2000" i="1" spc="1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de</a:t>
            </a:r>
            <a:r>
              <a:rPr lang="es-ES" sz="2000" i="1" spc="15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trabajo</a:t>
            </a:r>
            <a:r>
              <a:rPr lang="es-ES" sz="2000" i="1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y</a:t>
            </a:r>
            <a:r>
              <a:rPr lang="es-ES" sz="2000" i="1" spc="1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pruebas, </a:t>
            </a:r>
            <a:r>
              <a:rPr lang="es-ES" sz="2000" i="1" spc="1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ayudarles</a:t>
            </a:r>
            <a:r>
              <a:rPr lang="es-ES" sz="2000" i="1" spc="10" dirty="0">
                <a:solidFill>
                  <a:srgbClr val="3E7718"/>
                </a:solidFill>
                <a:latin typeface="Trebuchet MS"/>
                <a:cs typeface="Trebuchet MS"/>
              </a:rPr>
              <a:t> a</a:t>
            </a:r>
            <a:r>
              <a:rPr lang="es-ES" sz="2000" i="1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comprobar</a:t>
            </a:r>
            <a:r>
              <a:rPr lang="es-ES" sz="2000" i="1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lo</a:t>
            </a:r>
            <a:r>
              <a:rPr lang="es-ES" sz="2000" i="1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10" dirty="0">
                <a:solidFill>
                  <a:srgbClr val="3E7718"/>
                </a:solidFill>
                <a:latin typeface="Trebuchet MS"/>
                <a:cs typeface="Trebuchet MS"/>
              </a:rPr>
              <a:t>que</a:t>
            </a:r>
            <a:r>
              <a:rPr lang="es-ES" sz="2000" i="1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han</a:t>
            </a:r>
            <a:r>
              <a:rPr lang="es-ES" sz="2000" i="1" spc="15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i="1" spc="5" dirty="0">
                <a:solidFill>
                  <a:srgbClr val="3E7718"/>
                </a:solidFill>
                <a:latin typeface="Trebuchet MS"/>
                <a:cs typeface="Trebuchet MS"/>
              </a:rPr>
              <a:t>aprendido…)</a:t>
            </a:r>
            <a:endParaRPr lang="es-ES" sz="2000" dirty="0">
              <a:latin typeface="Trebuchet MS"/>
              <a:cs typeface="Trebuchet MS"/>
            </a:endParaRPr>
          </a:p>
          <a:p>
            <a:pPr>
              <a:spcBef>
                <a:spcPts val="20"/>
              </a:spcBef>
            </a:pPr>
            <a:endParaRPr lang="es-ES" sz="2400" dirty="0">
              <a:latin typeface="Trebuchet MS"/>
              <a:cs typeface="Trebuchet MS"/>
            </a:endParaRPr>
          </a:p>
          <a:p>
            <a:pPr marL="12700" marR="1667510" algn="just">
              <a:lnSpc>
                <a:spcPct val="100600"/>
              </a:lnSpc>
            </a:pP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Supervisar el uso </a:t>
            </a:r>
            <a:r>
              <a:rPr lang="es-ES" sz="2000" spc="10" dirty="0">
                <a:solidFill>
                  <a:srgbClr val="3E7718"/>
                </a:solidFill>
                <a:latin typeface="Trebuchet MS"/>
                <a:cs typeface="Trebuchet MS"/>
              </a:rPr>
              <a:t>de </a:t>
            </a: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móviles, </a:t>
            </a:r>
            <a:r>
              <a:rPr lang="es-ES" sz="2000" spc="5" dirty="0" smtClean="0">
                <a:solidFill>
                  <a:srgbClr val="3E7718"/>
                </a:solidFill>
                <a:latin typeface="Trebuchet MS"/>
                <a:cs typeface="Trebuchet MS"/>
              </a:rPr>
              <a:t>televisión, </a:t>
            </a: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videojuegos, del tiempo</a:t>
            </a:r>
            <a:r>
              <a:rPr lang="es-ES" sz="200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spc="10" dirty="0">
                <a:solidFill>
                  <a:srgbClr val="3E7718"/>
                </a:solidFill>
                <a:latin typeface="Trebuchet MS"/>
                <a:cs typeface="Trebuchet MS"/>
              </a:rPr>
              <a:t>de</a:t>
            </a:r>
            <a:r>
              <a:rPr lang="es-ES" sz="2000" spc="5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lang="es-ES" sz="2000" spc="15" dirty="0">
                <a:solidFill>
                  <a:srgbClr val="3E7718"/>
                </a:solidFill>
                <a:latin typeface="Trebuchet MS"/>
                <a:cs typeface="Trebuchet MS"/>
              </a:rPr>
              <a:t>estudio…</a:t>
            </a:r>
          </a:p>
          <a:p>
            <a:pPr marL="12700" marR="1667510">
              <a:lnSpc>
                <a:spcPct val="100600"/>
              </a:lnSpc>
            </a:pPr>
            <a:endParaRPr lang="es-ES" sz="2000" spc="15" dirty="0" smtClean="0">
              <a:solidFill>
                <a:srgbClr val="3E7718"/>
              </a:solidFill>
              <a:latin typeface="Trebuchet MS"/>
              <a:cs typeface="Trebuchet MS"/>
            </a:endParaRPr>
          </a:p>
          <a:p>
            <a:pPr marL="12700" marR="1667510" algn="just">
              <a:lnSpc>
                <a:spcPct val="100600"/>
              </a:lnSpc>
              <a:tabLst>
                <a:tab pos="5383213" algn="l"/>
              </a:tabLst>
            </a:pPr>
            <a:r>
              <a:rPr lang="es-ES" sz="2000" b="1" dirty="0">
                <a:solidFill>
                  <a:srgbClr val="FF0000"/>
                </a:solidFill>
                <a:latin typeface="Trebuchet MS"/>
                <a:cs typeface="Trebuchet MS"/>
              </a:rPr>
              <a:t>Necesitan más  autonomía,  pero </a:t>
            </a:r>
            <a:r>
              <a:rPr lang="es-E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también límites </a:t>
            </a:r>
            <a:r>
              <a:rPr lang="es-ES" sz="2000" b="1" dirty="0">
                <a:solidFill>
                  <a:srgbClr val="FF0000"/>
                </a:solidFill>
                <a:latin typeface="Trebuchet MS"/>
                <a:cs typeface="Trebuchet MS"/>
              </a:rPr>
              <a:t>claros</a:t>
            </a:r>
          </a:p>
          <a:p>
            <a:pPr marL="12700" marR="1667510">
              <a:lnSpc>
                <a:spcPct val="100600"/>
              </a:lnSpc>
            </a:pPr>
            <a:endParaRPr lang="es-ES" dirty="0">
              <a:latin typeface="Trebuchet MS"/>
              <a:cs typeface="Trebuchet MS"/>
            </a:endParaRPr>
          </a:p>
        </p:txBody>
      </p:sp>
      <p:pic>
        <p:nvPicPr>
          <p:cNvPr id="10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3332050"/>
            <a:ext cx="181763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444" y="1932331"/>
            <a:ext cx="3625020" cy="38811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3528" y="2204864"/>
            <a:ext cx="4680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EAE45"/>
                </a:solidFill>
                <a:latin typeface="Trebuchet MS"/>
                <a:cs typeface="Trebuchet MS"/>
              </a:rPr>
              <a:t>Darles</a:t>
            </a:r>
            <a:r>
              <a:rPr sz="3200" spc="-5" dirty="0">
                <a:solidFill>
                  <a:srgbClr val="3EAE4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3EAE45"/>
                </a:solidFill>
                <a:latin typeface="Trebuchet MS"/>
                <a:cs typeface="Trebuchet MS"/>
              </a:rPr>
              <a:t>herramientas,</a:t>
            </a:r>
            <a:r>
              <a:rPr sz="3200" dirty="0">
                <a:solidFill>
                  <a:srgbClr val="3EAE45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EAE45"/>
                </a:solidFill>
                <a:latin typeface="Trebuchet MS"/>
                <a:cs typeface="Trebuchet MS"/>
              </a:rPr>
              <a:t>más</a:t>
            </a:r>
            <a:r>
              <a:rPr sz="3200" spc="5" dirty="0">
                <a:solidFill>
                  <a:srgbClr val="3EAE4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3EAE45"/>
                </a:solidFill>
                <a:latin typeface="Trebuchet MS"/>
                <a:cs typeface="Trebuchet MS"/>
              </a:rPr>
              <a:t>que</a:t>
            </a:r>
            <a:r>
              <a:rPr sz="3200" spc="-5" dirty="0">
                <a:solidFill>
                  <a:srgbClr val="3EAE45"/>
                </a:solidFill>
                <a:latin typeface="Trebuchet MS"/>
                <a:cs typeface="Trebuchet MS"/>
              </a:rPr>
              <a:t> </a:t>
            </a:r>
            <a:r>
              <a:rPr sz="3200" b="1" u="sng" spc="-10" dirty="0">
                <a:solidFill>
                  <a:srgbClr val="FF0000"/>
                </a:solidFill>
                <a:latin typeface="Trebuchet MS"/>
                <a:cs typeface="Trebuchet MS"/>
              </a:rPr>
              <a:t>sobreprotegerlos</a:t>
            </a:r>
            <a:endParaRPr sz="3200" b="1" u="sng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783131" y="764704"/>
            <a:ext cx="6165133" cy="11676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750" dirty="0">
                <a:solidFill>
                  <a:srgbClr val="3E7718"/>
                </a:solidFill>
                <a:latin typeface="Trebuchet MS"/>
                <a:cs typeface="Trebuchet MS"/>
              </a:rPr>
              <a:t>¿Y</a:t>
            </a:r>
            <a:r>
              <a:rPr sz="3750" spc="-7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sz="3750" dirty="0">
                <a:solidFill>
                  <a:srgbClr val="3E7718"/>
                </a:solidFill>
                <a:latin typeface="Trebuchet MS"/>
                <a:cs typeface="Trebuchet MS"/>
              </a:rPr>
              <a:t>cómo </a:t>
            </a:r>
            <a:r>
              <a:rPr sz="3750" spc="-10" dirty="0">
                <a:solidFill>
                  <a:srgbClr val="3E7718"/>
                </a:solidFill>
                <a:latin typeface="Trebuchet MS"/>
                <a:cs typeface="Trebuchet MS"/>
              </a:rPr>
              <a:t>ayudarles </a:t>
            </a:r>
            <a:r>
              <a:rPr sz="3750" spc="-5" dirty="0">
                <a:solidFill>
                  <a:srgbClr val="3E7718"/>
                </a:solidFill>
                <a:latin typeface="Trebuchet MS"/>
                <a:cs typeface="Trebuchet MS"/>
              </a:rPr>
              <a:t>desde </a:t>
            </a:r>
            <a:r>
              <a:rPr sz="3750" dirty="0">
                <a:solidFill>
                  <a:srgbClr val="3E7718"/>
                </a:solidFill>
                <a:latin typeface="Trebuchet MS"/>
                <a:cs typeface="Trebuchet MS"/>
              </a:rPr>
              <a:t>la</a:t>
            </a:r>
            <a:r>
              <a:rPr sz="3750" spc="-2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sz="3750" spc="-5" dirty="0">
                <a:solidFill>
                  <a:srgbClr val="3E7718"/>
                </a:solidFill>
                <a:latin typeface="Trebuchet MS"/>
                <a:cs typeface="Trebuchet MS"/>
              </a:rPr>
              <a:t>familia?</a:t>
            </a:r>
            <a:endParaRPr sz="3750" dirty="0">
              <a:latin typeface="Trebuchet MS"/>
              <a:cs typeface="Trebuchet MS"/>
            </a:endParaRPr>
          </a:p>
        </p:txBody>
      </p:sp>
      <p:pic>
        <p:nvPicPr>
          <p:cNvPr id="9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7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619" y="649116"/>
            <a:ext cx="72347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3E7718"/>
                </a:solidFill>
                <a:latin typeface="Trebuchet MS"/>
                <a:cs typeface="Trebuchet MS"/>
              </a:rPr>
              <a:t>Algunas</a:t>
            </a:r>
            <a:r>
              <a:rPr sz="4000" b="1" spc="-45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3E7718"/>
                </a:solidFill>
                <a:latin typeface="Trebuchet MS"/>
                <a:cs typeface="Trebuchet MS"/>
              </a:rPr>
              <a:t>herramientas</a:t>
            </a:r>
            <a:r>
              <a:rPr sz="4000" b="1" spc="-40" dirty="0">
                <a:solidFill>
                  <a:srgbClr val="3E7718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3E7718"/>
                </a:solidFill>
                <a:latin typeface="Trebuchet MS"/>
                <a:cs typeface="Trebuchet MS"/>
              </a:rPr>
              <a:t>básicas: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621" y="1484784"/>
            <a:ext cx="6301367" cy="3619902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3160"/>
              </a:lnSpc>
              <a:spcBef>
                <a:spcPts val="170"/>
              </a:spcBef>
              <a:buSzPct val="107692"/>
              <a:buChar char="*"/>
              <a:tabLst>
                <a:tab pos="242570" algn="l"/>
              </a:tabLst>
            </a:pP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Mostrarles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cómo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tener</a:t>
            </a:r>
            <a:r>
              <a:rPr sz="2000" spc="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rebuchet MS"/>
                <a:cs typeface="Trebuchet MS"/>
              </a:rPr>
              <a:t>empatía</a:t>
            </a:r>
            <a:r>
              <a:rPr sz="2000" b="1" spc="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(saber cómo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se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sienten </a:t>
            </a:r>
            <a:r>
              <a:rPr sz="2000" spc="-7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los</a:t>
            </a:r>
            <a:r>
              <a:rPr sz="2000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otros), reconocer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errores</a:t>
            </a:r>
            <a:r>
              <a:rPr sz="2000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pedir disculpas.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*"/>
            </a:pP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167005">
              <a:lnSpc>
                <a:spcPct val="100000"/>
              </a:lnSpc>
              <a:spcBef>
                <a:spcPts val="5"/>
              </a:spcBef>
              <a:buChar char="*"/>
              <a:tabLst>
                <a:tab pos="233679" algn="l"/>
                <a:tab pos="5146675" algn="l"/>
              </a:tabLst>
            </a:pP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Enseñarles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 expresar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con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claridad</a:t>
            </a:r>
            <a:r>
              <a:rPr sz="2000" spc="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rebuchet MS"/>
                <a:cs typeface="Trebuchet MS"/>
              </a:rPr>
              <a:t>cómo</a:t>
            </a:r>
            <a:r>
              <a:rPr sz="2000" b="1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rebuchet MS"/>
                <a:cs typeface="Trebuchet MS"/>
              </a:rPr>
              <a:t>se</a:t>
            </a:r>
            <a:r>
              <a:rPr sz="2000" b="1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rebuchet MS"/>
                <a:cs typeface="Trebuchet MS"/>
              </a:rPr>
              <a:t>sienten</a:t>
            </a:r>
            <a:r>
              <a:rPr sz="2000" b="1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tx1"/>
                </a:solidFill>
                <a:latin typeface="Trebuchet MS"/>
                <a:cs typeface="Trebuchet MS"/>
              </a:rPr>
              <a:t>y </a:t>
            </a:r>
            <a:r>
              <a:rPr sz="2000" b="1" spc="-7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tx1"/>
                </a:solidFill>
                <a:latin typeface="Trebuchet MS"/>
                <a:cs typeface="Trebuchet MS"/>
              </a:rPr>
              <a:t>qué </a:t>
            </a:r>
            <a:r>
              <a:rPr sz="2000" b="1" spc="-5" dirty="0">
                <a:solidFill>
                  <a:schemeClr val="tx1"/>
                </a:solidFill>
                <a:latin typeface="Trebuchet MS"/>
                <a:cs typeface="Trebuchet MS"/>
              </a:rPr>
              <a:t>necesitan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ante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situaciones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que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les molestan.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Y </a:t>
            </a:r>
            <a:r>
              <a:rPr sz="2000" spc="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también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 a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saber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cuándo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 es</a:t>
            </a:r>
            <a:r>
              <a:rPr sz="2000" spc="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mejor	ignorar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los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que </a:t>
            </a:r>
            <a:r>
              <a:rPr sz="2000" spc="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quieren </a:t>
            </a:r>
            <a:r>
              <a:rPr sz="2000" spc="-45" dirty="0">
                <a:solidFill>
                  <a:schemeClr val="tx1"/>
                </a:solidFill>
                <a:latin typeface="Trebuchet MS"/>
                <a:cs typeface="Trebuchet MS"/>
              </a:rPr>
              <a:t>provocar.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964565" indent="98425">
              <a:lnSpc>
                <a:spcPct val="103200"/>
              </a:lnSpc>
              <a:spcBef>
                <a:spcPts val="5"/>
              </a:spcBef>
            </a:pP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*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Animarles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 que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cuando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tengan un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problema lo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cuenten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 a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 alguien, no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lo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sufran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silencio.</a:t>
            </a:r>
            <a:r>
              <a:rPr sz="20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Y</a:t>
            </a:r>
            <a:r>
              <a:rPr sz="20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si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 es </a:t>
            </a:r>
            <a:r>
              <a:rPr sz="2000" spc="-7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importante,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que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recurran</a:t>
            </a:r>
            <a:r>
              <a:rPr sz="2000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 los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adultos.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288" y="1628800"/>
            <a:ext cx="1584176" cy="1584176"/>
          </a:xfrm>
          <a:prstGeom prst="rect">
            <a:avLst/>
          </a:prstGeom>
        </p:spPr>
      </p:pic>
      <p:pic>
        <p:nvPicPr>
          <p:cNvPr id="5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028" y="836712"/>
            <a:ext cx="64746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539F20"/>
                </a:solidFill>
              </a:rPr>
              <a:t>Entrevistas</a:t>
            </a:r>
            <a:r>
              <a:rPr sz="3600" spc="-40" dirty="0">
                <a:solidFill>
                  <a:srgbClr val="539F20"/>
                </a:solidFill>
              </a:rPr>
              <a:t> </a:t>
            </a:r>
            <a:r>
              <a:rPr sz="3600" spc="-5" dirty="0">
                <a:solidFill>
                  <a:srgbClr val="539F20"/>
                </a:solidFill>
              </a:rPr>
              <a:t>con</a:t>
            </a:r>
            <a:r>
              <a:rPr sz="3600" spc="-40" dirty="0">
                <a:solidFill>
                  <a:srgbClr val="539F20"/>
                </a:solidFill>
              </a:rPr>
              <a:t> </a:t>
            </a:r>
            <a:r>
              <a:rPr sz="3600" spc="-5" dirty="0">
                <a:solidFill>
                  <a:srgbClr val="539F20"/>
                </a:solidFill>
              </a:rPr>
              <a:t>Orientación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7516" y="1628800"/>
            <a:ext cx="6571120" cy="349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43180" indent="-343535" algn="just">
              <a:lnSpc>
                <a:spcPct val="99800"/>
              </a:lnSpc>
              <a:spcBef>
                <a:spcPts val="105"/>
              </a:spcBef>
            </a:pPr>
            <a:r>
              <a:rPr sz="3075" spc="-277" baseline="8130" dirty="0">
                <a:solidFill>
                  <a:srgbClr val="8FC125"/>
                </a:solidFill>
                <a:latin typeface="Cambria"/>
                <a:cs typeface="Cambria"/>
              </a:rPr>
              <a:t>▶</a:t>
            </a:r>
            <a:r>
              <a:rPr sz="3075" spc="-270" baseline="8130" dirty="0">
                <a:solidFill>
                  <a:srgbClr val="8FC125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Si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a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los padres les preocupa su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hijo/a por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cualquier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motivo,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siempre debe plantear el caso primero al/a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tutor/a,</a:t>
            </a:r>
            <a:r>
              <a:rPr sz="2600" spc="-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que</a:t>
            </a:r>
            <a:r>
              <a:rPr sz="2600" spc="-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es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el</a:t>
            </a:r>
            <a:r>
              <a:rPr sz="2600" spc="-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que</a:t>
            </a:r>
            <a:r>
              <a:rPr sz="2600" spc="-1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conoce</a:t>
            </a:r>
            <a:r>
              <a:rPr sz="2600" spc="-1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a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su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hijo/a.</a:t>
            </a:r>
            <a:endParaRPr sz="2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 dirty="0">
              <a:latin typeface="Trebuchet MS"/>
              <a:cs typeface="Trebuchet MS"/>
            </a:endParaRPr>
          </a:p>
          <a:p>
            <a:pPr marL="393700" marR="43180" indent="-343535" algn="just">
              <a:lnSpc>
                <a:spcPct val="100000"/>
              </a:lnSpc>
            </a:pPr>
            <a:r>
              <a:rPr sz="3075" spc="-277" baseline="8130" dirty="0">
                <a:solidFill>
                  <a:srgbClr val="8FC125"/>
                </a:solidFill>
                <a:latin typeface="Cambria"/>
                <a:cs typeface="Cambria"/>
              </a:rPr>
              <a:t>▶</a:t>
            </a:r>
            <a:r>
              <a:rPr sz="3075" spc="-270" baseline="8130" dirty="0">
                <a:solidFill>
                  <a:srgbClr val="8FC125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Cuando</a:t>
            </a:r>
            <a:r>
              <a:rPr sz="2600" spc="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el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tutor/a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considere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que</a:t>
            </a:r>
            <a:r>
              <a:rPr sz="2600" spc="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debe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intervenir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el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profesional</a:t>
            </a:r>
            <a:r>
              <a:rPr sz="2600" spc="-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de la Orientación, se</a:t>
            </a:r>
            <a:r>
              <a:rPr sz="2600" spc="-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3F3F3F"/>
                </a:solidFill>
                <a:latin typeface="Trebuchet MS"/>
                <a:cs typeface="Trebuchet MS"/>
              </a:rPr>
              <a:t>lo</a:t>
            </a:r>
            <a:r>
              <a:rPr sz="2600" spc="-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Trebuchet MS"/>
                <a:cs typeface="Trebuchet MS"/>
              </a:rPr>
              <a:t>comunicará.</a:t>
            </a:r>
            <a:endParaRPr sz="2600" dirty="0">
              <a:latin typeface="Trebuchet MS"/>
              <a:cs typeface="Trebuchet MS"/>
            </a:endParaRPr>
          </a:p>
        </p:txBody>
      </p:sp>
      <p:pic>
        <p:nvPicPr>
          <p:cNvPr id="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6" y="4000310"/>
            <a:ext cx="365379" cy="2858135"/>
            <a:chOff x="-355" y="4000309"/>
            <a:chExt cx="487680" cy="2858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00309"/>
              <a:ext cx="486714" cy="28576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55" y="4012920"/>
              <a:ext cx="448945" cy="2844800"/>
            </a:xfrm>
            <a:custGeom>
              <a:avLst/>
              <a:gdLst/>
              <a:ahLst/>
              <a:cxnLst/>
              <a:rect l="l" t="t" r="r" b="b"/>
              <a:pathLst>
                <a:path w="448945" h="2844800">
                  <a:moveTo>
                    <a:pt x="0" y="0"/>
                  </a:moveTo>
                  <a:lnTo>
                    <a:pt x="0" y="2844723"/>
                  </a:lnTo>
                  <a:lnTo>
                    <a:pt x="448551" y="2844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25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8432" y="980728"/>
            <a:ext cx="569002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64960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E7718"/>
                </a:solidFill>
              </a:rPr>
              <a:t>Juntos, </a:t>
            </a:r>
            <a:r>
              <a:rPr sz="3600" dirty="0">
                <a:solidFill>
                  <a:srgbClr val="3E7718"/>
                </a:solidFill>
              </a:rPr>
              <a:t>el </a:t>
            </a:r>
            <a:r>
              <a:rPr sz="3600" spc="-5" dirty="0" err="1" smtClean="0">
                <a:solidFill>
                  <a:srgbClr val="3E7718"/>
                </a:solidFill>
              </a:rPr>
              <a:t>profesorado</a:t>
            </a:r>
            <a:r>
              <a:rPr lang="es-ES" sz="3600" spc="-5" dirty="0" smtClean="0">
                <a:solidFill>
                  <a:srgbClr val="3E7718"/>
                </a:solidFill>
              </a:rPr>
              <a:t>, </a:t>
            </a:r>
            <a:r>
              <a:rPr lang="es-ES" sz="3600" spc="-5" dirty="0" err="1" smtClean="0">
                <a:solidFill>
                  <a:srgbClr val="3E7718"/>
                </a:solidFill>
              </a:rPr>
              <a:t>pas</a:t>
            </a:r>
            <a:r>
              <a:rPr sz="3600" spc="-5" dirty="0" smtClean="0">
                <a:solidFill>
                  <a:srgbClr val="3E7718"/>
                </a:solidFill>
              </a:rPr>
              <a:t> </a:t>
            </a:r>
            <a:r>
              <a:rPr sz="3600" dirty="0">
                <a:solidFill>
                  <a:srgbClr val="3E7718"/>
                </a:solidFill>
              </a:rPr>
              <a:t>y </a:t>
            </a:r>
            <a:r>
              <a:rPr sz="3600" spc="-5" dirty="0">
                <a:solidFill>
                  <a:srgbClr val="3E7718"/>
                </a:solidFill>
              </a:rPr>
              <a:t>las familias, </a:t>
            </a:r>
            <a:r>
              <a:rPr sz="3600" spc="-1075" dirty="0">
                <a:solidFill>
                  <a:srgbClr val="3E7718"/>
                </a:solidFill>
              </a:rPr>
              <a:t> </a:t>
            </a:r>
            <a:r>
              <a:rPr sz="3600" spc="-5" dirty="0">
                <a:solidFill>
                  <a:srgbClr val="3E7718"/>
                </a:solidFill>
              </a:rPr>
              <a:t>podemos</a:t>
            </a:r>
            <a:r>
              <a:rPr sz="3600" spc="-10" dirty="0">
                <a:solidFill>
                  <a:srgbClr val="3E7718"/>
                </a:solidFill>
              </a:rPr>
              <a:t> </a:t>
            </a:r>
            <a:r>
              <a:rPr sz="3600" spc="-5" dirty="0">
                <a:solidFill>
                  <a:srgbClr val="3E7718"/>
                </a:solidFill>
              </a:rPr>
              <a:t>hacer</a:t>
            </a:r>
            <a:r>
              <a:rPr sz="3600" spc="-15" dirty="0">
                <a:solidFill>
                  <a:srgbClr val="3E7718"/>
                </a:solidFill>
              </a:rPr>
              <a:t> </a:t>
            </a:r>
            <a:r>
              <a:rPr sz="3600" spc="-5" dirty="0">
                <a:solidFill>
                  <a:srgbClr val="3E7718"/>
                </a:solidFill>
              </a:rPr>
              <a:t>un</a:t>
            </a:r>
            <a:r>
              <a:rPr sz="3600" spc="-15" dirty="0">
                <a:solidFill>
                  <a:srgbClr val="3E7718"/>
                </a:solidFill>
              </a:rPr>
              <a:t> </a:t>
            </a:r>
            <a:r>
              <a:rPr sz="3600" spc="-5" dirty="0">
                <a:solidFill>
                  <a:srgbClr val="3E7718"/>
                </a:solidFill>
              </a:rPr>
              <a:t>gran</a:t>
            </a:r>
            <a:r>
              <a:rPr sz="3600" spc="-15" dirty="0">
                <a:solidFill>
                  <a:srgbClr val="3E7718"/>
                </a:solidFill>
              </a:rPr>
              <a:t> </a:t>
            </a:r>
            <a:r>
              <a:rPr sz="3600" spc="-5" dirty="0">
                <a:solidFill>
                  <a:srgbClr val="3E7718"/>
                </a:solidFill>
              </a:rPr>
              <a:t>trabajo</a:t>
            </a:r>
            <a:endParaRPr sz="36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672" y="3140968"/>
            <a:ext cx="4507545" cy="32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56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57" name="UN ÚNICO CONSEJO"/>
          <p:cNvSpPr txBox="1">
            <a:spLocks noGrp="1"/>
          </p:cNvSpPr>
          <p:nvPr>
            <p:ph type="title"/>
          </p:nvPr>
        </p:nvSpPr>
        <p:spPr>
          <a:xfrm>
            <a:off x="755650" y="476250"/>
            <a:ext cx="7772400" cy="854075"/>
          </a:xfrm>
          <a:prstGeom prst="rect">
            <a:avLst/>
          </a:prstGeom>
          <a:solidFill>
            <a:srgbClr val="CCFFCC"/>
          </a:solidFill>
        </p:spPr>
        <p:txBody>
          <a:bodyPr/>
          <a:lstStyle>
            <a:lvl1pPr algn="ctr">
              <a:defRPr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UN ÚNICO CONSEJO</a:t>
            </a:r>
          </a:p>
        </p:txBody>
      </p:sp>
      <p:sp>
        <p:nvSpPr>
          <p:cNvPr id="458" name="PASARÁN LOS MEJORES AÑOS DE SU VIDA CON NOSOTROS, PERO PARA ELLO SOLO NECESITAN…"/>
          <p:cNvSpPr txBox="1"/>
          <p:nvPr/>
        </p:nvSpPr>
        <p:spPr>
          <a:xfrm>
            <a:off x="755650" y="1419224"/>
            <a:ext cx="7785100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ctr">
              <a:buClr>
                <a:srgbClr val="389A60"/>
              </a:buClr>
              <a:buFont typeface="Comic Sans MS"/>
              <a:defRPr sz="4000">
                <a:solidFill>
                  <a:srgbClr val="389A60"/>
                </a:solidFill>
                <a:uFill>
                  <a:solidFill>
                    <a:srgbClr val="389A6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PASARÁN LOS MEJORES AÑOS DE SU VIDA CON NOSOTROS, PERO PARA ELLO SOLO NECESITAN…</a:t>
            </a:r>
          </a:p>
        </p:txBody>
      </p:sp>
      <p:grpSp>
        <p:nvGrpSpPr>
          <p:cNvPr id="461" name="Group"/>
          <p:cNvGrpSpPr/>
          <p:nvPr/>
        </p:nvGrpSpPr>
        <p:grpSpPr>
          <a:xfrm>
            <a:off x="900112" y="4699000"/>
            <a:ext cx="7343776" cy="952500"/>
            <a:chOff x="0" y="0"/>
            <a:chExt cx="7343775" cy="952500"/>
          </a:xfrm>
        </p:grpSpPr>
        <p:sp>
          <p:nvSpPr>
            <p:cNvPr id="459" name="Rectangle"/>
            <p:cNvSpPr/>
            <p:nvPr/>
          </p:nvSpPr>
          <p:spPr>
            <a:xfrm>
              <a:off x="0" y="25400"/>
              <a:ext cx="7343775" cy="927100"/>
            </a:xfrm>
            <a:prstGeom prst="rect">
              <a:avLst/>
            </a:prstGeom>
            <a:solidFill>
              <a:srgbClr val="328C56"/>
            </a:solidFill>
            <a:ln w="9525" cap="flat">
              <a:solidFill>
                <a:srgbClr val="FF6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60" name="ESFUERZO Y RESPETO"/>
            <p:cNvSpPr txBox="1"/>
            <p:nvPr/>
          </p:nvSpPr>
          <p:spPr>
            <a:xfrm>
              <a:off x="1587" y="0"/>
              <a:ext cx="7340601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>
                <a:buClr>
                  <a:srgbClr val="FFFFFF"/>
                </a:buClr>
                <a:buFont typeface="Comic Sans MS"/>
                <a:defRPr sz="4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 ESFUERZO Y RESPETO   </a:t>
              </a:r>
            </a:p>
          </p:txBody>
        </p:sp>
      </p:grpSp>
      <p:pic>
        <p:nvPicPr>
          <p:cNvPr id="46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1" animBg="1" advAuto="0"/>
      <p:bldP spid="458" grpId="2" animBg="1" advAuto="0"/>
      <p:bldP spid="461" grpId="3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73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74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-118269" y="-9525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2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3" name="FACEBOOK DEL CENTRO"/>
          <p:cNvSpPr txBox="1"/>
          <p:nvPr/>
        </p:nvSpPr>
        <p:spPr>
          <a:xfrm>
            <a:off x="1403648" y="434380"/>
            <a:ext cx="704820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0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dirty="0" smtClean="0"/>
              <a:t>INSTAGRAM </a:t>
            </a:r>
            <a:r>
              <a:rPr dirty="0" smtClean="0"/>
              <a:t>DEL </a:t>
            </a:r>
            <a:r>
              <a:rPr dirty="0"/>
              <a:t>CENTRO</a:t>
            </a:r>
          </a:p>
        </p:txBody>
      </p:sp>
      <p:sp>
        <p:nvSpPr>
          <p:cNvPr id="115" name="IES WENCESLAO BENITEZ"/>
          <p:cNvSpPr txBox="1"/>
          <p:nvPr/>
        </p:nvSpPr>
        <p:spPr>
          <a:xfrm>
            <a:off x="1056481" y="1124744"/>
            <a:ext cx="67945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003DCC"/>
                </a:solidFill>
                <a:uFill>
                  <a:solidFill>
                    <a:srgbClr val="003D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IES WENCESLAO </a:t>
            </a:r>
            <a:r>
              <a:rPr dirty="0" smtClean="0"/>
              <a:t>BEN</a:t>
            </a:r>
            <a:r>
              <a:rPr lang="es-ES" dirty="0" smtClean="0"/>
              <a:t>Í</a:t>
            </a:r>
            <a:r>
              <a:rPr dirty="0" smtClean="0"/>
              <a:t>TEZ</a:t>
            </a:r>
            <a:endParaRPr dirty="0"/>
          </a:p>
        </p:txBody>
      </p:sp>
      <p:pic>
        <p:nvPicPr>
          <p:cNvPr id="11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097247" cy="73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90" y="1717725"/>
            <a:ext cx="3364086" cy="48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 advAuto="0"/>
      <p:bldP spid="11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" name="PÁGINA WEB DEL CENTRO"/>
          <p:cNvSpPr txBox="1"/>
          <p:nvPr/>
        </p:nvSpPr>
        <p:spPr>
          <a:xfrm>
            <a:off x="679450" y="339725"/>
            <a:ext cx="77724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0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PÁGINA WEB DEL CENTRO</a:t>
            </a:r>
          </a:p>
        </p:txBody>
      </p:sp>
      <p:sp>
        <p:nvSpPr>
          <p:cNvPr id="121" name="IES WENCESLAO BENITEZ"/>
          <p:cNvSpPr txBox="1"/>
          <p:nvPr/>
        </p:nvSpPr>
        <p:spPr>
          <a:xfrm>
            <a:off x="1056481" y="1293812"/>
            <a:ext cx="67945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003DCC"/>
                </a:solidFill>
                <a:uFill>
                  <a:solidFill>
                    <a:srgbClr val="003D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dirty="0"/>
              <a:t>http://ieswenceslaobenitez.es/</a:t>
            </a:r>
            <a:endParaRPr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077325" cy="44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riodos"/>
          <p:cNvSpPr txBox="1"/>
          <p:nvPr/>
        </p:nvSpPr>
        <p:spPr>
          <a:xfrm>
            <a:off x="4275386" y="4277824"/>
            <a:ext cx="4176464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3200" dirty="0" smtClean="0">
                <a:solidFill>
                  <a:srgbClr val="00B050"/>
                </a:solidFill>
              </a:rPr>
              <a:t>DEPARTAMENTOS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411760" y="3140968"/>
            <a:ext cx="2024624" cy="1042439"/>
            <a:chOff x="2339752" y="3191741"/>
            <a:chExt cx="1728192" cy="769679"/>
          </a:xfrm>
        </p:grpSpPr>
        <p:pic>
          <p:nvPicPr>
            <p:cNvPr id="10" name="Rectangle" descr="Rectangl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39752" y="3191741"/>
              <a:ext cx="1066401" cy="292100"/>
            </a:xfrm>
            <a:prstGeom prst="rect">
              <a:avLst/>
            </a:prstGeom>
          </p:spPr>
        </p:pic>
        <p:pic>
          <p:nvPicPr>
            <p:cNvPr id="1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64388" y="3396030"/>
              <a:ext cx="803556" cy="5653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1" grpId="0" animBg="1"/>
      <p:bldP spid="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" name="PÁGINA WEB DEL CENTRO"/>
          <p:cNvSpPr txBox="1"/>
          <p:nvPr/>
        </p:nvSpPr>
        <p:spPr>
          <a:xfrm>
            <a:off x="679450" y="339725"/>
            <a:ext cx="77724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0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PÁGINA WEB DEL CENTRO</a:t>
            </a:r>
          </a:p>
        </p:txBody>
      </p:sp>
      <p:sp>
        <p:nvSpPr>
          <p:cNvPr id="121" name="IES WENCESLAO BENITEZ"/>
          <p:cNvSpPr txBox="1"/>
          <p:nvPr/>
        </p:nvSpPr>
        <p:spPr>
          <a:xfrm>
            <a:off x="1056481" y="1293812"/>
            <a:ext cx="67945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003DCC"/>
                </a:solidFill>
                <a:uFill>
                  <a:solidFill>
                    <a:srgbClr val="003D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IES WENCESLAO </a:t>
            </a:r>
            <a:r>
              <a:rPr dirty="0" smtClean="0"/>
              <a:t>BEN</a:t>
            </a:r>
            <a:r>
              <a:rPr lang="es-ES" dirty="0" smtClean="0"/>
              <a:t>Í</a:t>
            </a:r>
            <a:r>
              <a:rPr dirty="0" smtClean="0"/>
              <a:t>TEZ</a:t>
            </a:r>
            <a:endParaRPr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077325" cy="44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riodos"/>
          <p:cNvSpPr txBox="1"/>
          <p:nvPr/>
        </p:nvSpPr>
        <p:spPr>
          <a:xfrm>
            <a:off x="4275386" y="4277824"/>
            <a:ext cx="4176464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3200" dirty="0" smtClean="0">
                <a:solidFill>
                  <a:srgbClr val="00B050"/>
                </a:solidFill>
              </a:rPr>
              <a:t>SECRETARÍA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139952" y="3152381"/>
            <a:ext cx="2024624" cy="1042439"/>
            <a:chOff x="2339752" y="3191741"/>
            <a:chExt cx="1728192" cy="769679"/>
          </a:xfrm>
        </p:grpSpPr>
        <p:pic>
          <p:nvPicPr>
            <p:cNvPr id="10" name="Rectangle" descr="Rectangl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39752" y="3191741"/>
              <a:ext cx="1066401" cy="292100"/>
            </a:xfrm>
            <a:prstGeom prst="rect">
              <a:avLst/>
            </a:prstGeom>
          </p:spPr>
        </p:pic>
        <p:pic>
          <p:nvPicPr>
            <p:cNvPr id="1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64388" y="3396030"/>
              <a:ext cx="803556" cy="56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9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" name="PÁGINA WEB DEL CENTRO"/>
          <p:cNvSpPr txBox="1"/>
          <p:nvPr/>
        </p:nvSpPr>
        <p:spPr>
          <a:xfrm>
            <a:off x="679450" y="339725"/>
            <a:ext cx="77724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000" b="1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PÁGINA WEB DEL CENTRO</a:t>
            </a:r>
          </a:p>
        </p:txBody>
      </p:sp>
      <p:sp>
        <p:nvSpPr>
          <p:cNvPr id="121" name="IES WENCESLAO BENITEZ"/>
          <p:cNvSpPr txBox="1"/>
          <p:nvPr/>
        </p:nvSpPr>
        <p:spPr>
          <a:xfrm>
            <a:off x="1056481" y="1293812"/>
            <a:ext cx="67945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2400" b="1">
                <a:solidFill>
                  <a:srgbClr val="003DCC"/>
                </a:solidFill>
                <a:uFill>
                  <a:solidFill>
                    <a:srgbClr val="003D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IES WENCESLAO </a:t>
            </a:r>
            <a:r>
              <a:rPr dirty="0" smtClean="0"/>
              <a:t>BEN</a:t>
            </a:r>
            <a:r>
              <a:rPr lang="es-ES" dirty="0" smtClean="0"/>
              <a:t>Í</a:t>
            </a:r>
            <a:r>
              <a:rPr dirty="0" smtClean="0"/>
              <a:t>TEZ</a:t>
            </a:r>
            <a:endParaRPr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077325" cy="44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riodos"/>
          <p:cNvSpPr txBox="1"/>
          <p:nvPr/>
        </p:nvSpPr>
        <p:spPr>
          <a:xfrm>
            <a:off x="4275386" y="4277824"/>
            <a:ext cx="4176464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s-ES" sz="3200" dirty="0" smtClean="0">
                <a:solidFill>
                  <a:srgbClr val="00B050"/>
                </a:solidFill>
              </a:rPr>
              <a:t>PLAN DE CENTRO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771800" y="3429000"/>
            <a:ext cx="1575594" cy="911525"/>
            <a:chOff x="2339752" y="3191741"/>
            <a:chExt cx="1728192" cy="769679"/>
          </a:xfrm>
        </p:grpSpPr>
        <p:pic>
          <p:nvPicPr>
            <p:cNvPr id="10" name="Rectangle" descr="Rectangl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39752" y="3191741"/>
              <a:ext cx="1066401" cy="292100"/>
            </a:xfrm>
            <a:prstGeom prst="rect">
              <a:avLst/>
            </a:prstGeom>
          </p:spPr>
        </p:pic>
        <p:pic>
          <p:nvPicPr>
            <p:cNvPr id="1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64388" y="3396030"/>
              <a:ext cx="803556" cy="56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4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 fill="hold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 decel="50000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 decel="50000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 decel="50000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" name="Rounded Rectangle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" name="ALGUNOS DATOS DE INTERÉS GENERAL"/>
          <p:cNvSpPr txBox="1"/>
          <p:nvPr/>
        </p:nvSpPr>
        <p:spPr>
          <a:xfrm>
            <a:off x="330200" y="1879600"/>
            <a:ext cx="84836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buClr>
                <a:srgbClr val="D34817"/>
              </a:buClr>
              <a:buFont typeface="Comic Sans MS"/>
              <a:defRPr sz="4800" b="1">
                <a:solidFill>
                  <a:srgbClr val="558E28"/>
                </a:solidFill>
                <a:uFill>
                  <a:solidFill>
                    <a:srgbClr val="558E28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ALGUNOS DATOS DE INTERÉS GENERAL</a:t>
            </a:r>
          </a:p>
        </p:txBody>
      </p:sp>
      <p:pic>
        <p:nvPicPr>
          <p:cNvPr id="15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6333118"/>
            <a:ext cx="2019300" cy="2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I.E.S. Wenceslao Benítez"/>
          <p:cNvSpPr txBox="1"/>
          <p:nvPr/>
        </p:nvSpPr>
        <p:spPr>
          <a:xfrm>
            <a:off x="696118" y="438943"/>
            <a:ext cx="7023101" cy="685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3220" marR="43220" algn="ctr" defTabSz="941387">
              <a:buClr>
                <a:srgbClr val="9B2D1F"/>
              </a:buClr>
              <a:buFont typeface="Verdana"/>
              <a:defRPr sz="3600" b="1">
                <a:solidFill>
                  <a:srgbClr val="002D99"/>
                </a:solidFill>
                <a:uFill>
                  <a:solidFill>
                    <a:srgbClr val="002D99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I.E.S. Wenceslao Benítez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670"/>
            <a:ext cx="892807" cy="113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slow" advClick="1" p14:dur="1200">
        <p15:prstTrans prst="pageCurlDouble"/>
      </p:transition>
    </mc:Choice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4" fill="hold" tmFilter="0, 0; 0.125,0.2665; 0.25,0.4; 0.375,0.465; 0.5,0.5;  0.625,0.535; 0.75,0.6; 0.875,0.7335; 1,1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2" fill="hold" tmFilter="0, 0; 0.125,0.2665; 0.25,0.4; 0.375,0.465; 0.5,0.5;  0.625,0.535; 0.75,0.6; 0.875,0.7335; 1,1">
                                          <p:stCondLst>
                                            <p:cond delay="727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fill="hold" tmFilter="0, 0; 0.125,0.2665; 0.25,0.4; 0.375,0.465; 0.5,0.5;  0.625,0.535; 0.75,0.6; 0.875,0.7335; 1,1">
                                          <p:stCondLst>
                                            <p:cond delay="90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5" fill="hold">
                                          <p:stCondLst>
                                            <p:cond delay="35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2" decel="50000" fill="hold">
                                          <p:stCondLst>
                                            <p:cond delay="37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5" decel="5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2" decel="50000" fill="hold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5" decel="50000" fill="hold">
                                          <p:stCondLst>
                                            <p:cond delay="90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2" decel="50000" fill="hold">
                                          <p:stCondLst>
                                            <p:cond delay="91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5" decel="50000" fill="hold">
                                          <p:stCondLst>
                                            <p:cond delay="99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2" decel="50000" fill="hold">
                                          <p:stCondLst>
                                            <p:cond delay="10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ranklin Gothic Book"/>
        <a:ea typeface="Franklin Gothic Book"/>
        <a:cs typeface="Franklin Gothic Book"/>
      </a:majorFont>
      <a:minorFont>
        <a:latin typeface="Perpetua"/>
        <a:ea typeface="Perpetua"/>
        <a:cs typeface="Perpetu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34817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FFFFFF"/>
      </a:dk1>
      <a:lt1>
        <a:srgbClr val="868686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0A0E1">
            <a:alpha val="70000"/>
          </a:srgbClr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868686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68686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ranklin Gothic Book"/>
        <a:ea typeface="Franklin Gothic Book"/>
        <a:cs typeface="Franklin Gothic Book"/>
      </a:majorFont>
      <a:minorFont>
        <a:latin typeface="Perpetua"/>
        <a:ea typeface="Perpetua"/>
        <a:cs typeface="Perpetu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34817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979</Words>
  <Application>Microsoft Office PowerPoint</Application>
  <PresentationFormat>Presentación en pantalla (4:3)</PresentationFormat>
  <Paragraphs>230</Paragraphs>
  <Slides>49</Slides>
  <Notes>1</Notes>
  <HiddenSlides>0</HiddenSlides>
  <MMClips>7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White</vt:lpstr>
      <vt:lpstr>1_White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OFERTA EN 1º</vt:lpstr>
      <vt:lpstr>PROGRAMAS Y PROYECTOS EN LOS QUE PARTICIPA EL IES</vt:lpstr>
      <vt:lpstr>ESCUELA ESPACIO DE PAZ</vt:lpstr>
      <vt:lpstr>ESCUELA ESPACIO DE PAZ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CONSEJOS DESDE ORIENTACIÓN</vt:lpstr>
      <vt:lpstr>Presentación de PowerPoint</vt:lpstr>
      <vt:lpstr>¿Cómo les ayudaremos desde el  instituto en su aprendizaje?</vt:lpstr>
      <vt:lpstr>Algunas ideas...</vt:lpstr>
      <vt:lpstr>Presentación de PowerPoint</vt:lpstr>
      <vt:lpstr>Algunas herramientas básicas:</vt:lpstr>
      <vt:lpstr>Entrevistas con Orientación</vt:lpstr>
      <vt:lpstr>Juntos, el profesorado, pas y las familias,  podemos hacer un gran trabajo</vt:lpstr>
      <vt:lpstr>UN ÚNICO CONSEJO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</dc:creator>
  <cp:lastModifiedBy>Administrador-TIC</cp:lastModifiedBy>
  <cp:revision>63</cp:revision>
  <cp:lastPrinted>2019-02-26T15:40:16Z</cp:lastPrinted>
  <dcterms:modified xsi:type="dcterms:W3CDTF">2022-02-21T21:19:10Z</dcterms:modified>
</cp:coreProperties>
</file>